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18.xml" ContentType="application/vnd.openxmlformats-officedocument.presentationml.notesSlide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notesSlides/notesSlide19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notesSlides/notesSlide20.xml" ContentType="application/vnd.openxmlformats-officedocument.presentationml.notesSlide+xml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notesSlides/notesSlide21.xml" ContentType="application/vnd.openxmlformats-officedocument.presentationml.notesSlide+xml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notesSlides/notesSlide22.xml" ContentType="application/vnd.openxmlformats-officedocument.presentationml.notesSlide+xml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notesSlides/notesSlide23.xml" ContentType="application/vnd.openxmlformats-officedocument.presentationml.notesSlide+xml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86" r:id="rId4"/>
    <p:sldId id="260" r:id="rId5"/>
    <p:sldId id="261" r:id="rId6"/>
    <p:sldId id="262" r:id="rId7"/>
    <p:sldId id="264" r:id="rId8"/>
    <p:sldId id="263" r:id="rId9"/>
    <p:sldId id="265" r:id="rId10"/>
    <p:sldId id="287" r:id="rId11"/>
    <p:sldId id="267" r:id="rId12"/>
    <p:sldId id="268" r:id="rId13"/>
    <p:sldId id="301" r:id="rId14"/>
    <p:sldId id="302" r:id="rId15"/>
    <p:sldId id="271" r:id="rId16"/>
    <p:sldId id="270" r:id="rId17"/>
    <p:sldId id="304" r:id="rId18"/>
    <p:sldId id="303" r:id="rId19"/>
    <p:sldId id="292" r:id="rId20"/>
    <p:sldId id="294" r:id="rId21"/>
    <p:sldId id="296" r:id="rId22"/>
    <p:sldId id="273" r:id="rId23"/>
    <p:sldId id="275" r:id="rId24"/>
    <p:sldId id="276" r:id="rId25"/>
    <p:sldId id="277" r:id="rId26"/>
    <p:sldId id="278" r:id="rId27"/>
    <p:sldId id="307" r:id="rId28"/>
    <p:sldId id="279" r:id="rId29"/>
    <p:sldId id="297" r:id="rId30"/>
    <p:sldId id="281" r:id="rId31"/>
    <p:sldId id="298" r:id="rId32"/>
    <p:sldId id="299" r:id="rId33"/>
    <p:sldId id="283" r:id="rId34"/>
    <p:sldId id="300" r:id="rId35"/>
    <p:sldId id="284" r:id="rId36"/>
    <p:sldId id="308" r:id="rId37"/>
    <p:sldId id="285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1AC63B6-E022-4B42-9496-2535E82BDA0D}">
          <p14:sldIdLst>
            <p14:sldId id="256"/>
            <p14:sldId id="257"/>
            <p14:sldId id="286"/>
            <p14:sldId id="260"/>
            <p14:sldId id="261"/>
            <p14:sldId id="262"/>
            <p14:sldId id="264"/>
            <p14:sldId id="263"/>
            <p14:sldId id="265"/>
          </p14:sldIdLst>
        </p14:section>
        <p14:section name="hex" id="{F08462A8-45B0-0347-83B1-31D8B7BCBC58}">
          <p14:sldIdLst>
            <p14:sldId id="287"/>
            <p14:sldId id="267"/>
            <p14:sldId id="268"/>
            <p14:sldId id="301"/>
            <p14:sldId id="302"/>
            <p14:sldId id="271"/>
          </p14:sldIdLst>
        </p14:section>
        <p14:section name="model" id="{FCB8EED4-8FD1-B84D-9B18-B23B783C3ACB}">
          <p14:sldIdLst>
            <p14:sldId id="270"/>
            <p14:sldId id="304"/>
            <p14:sldId id="303"/>
            <p14:sldId id="292"/>
            <p14:sldId id="294"/>
            <p14:sldId id="296"/>
            <p14:sldId id="273"/>
            <p14:sldId id="275"/>
          </p14:sldIdLst>
        </p14:section>
        <p14:section name="inference" id="{F8D6A125-3CFC-6843-A638-D23236547311}">
          <p14:sldIdLst>
            <p14:sldId id="276"/>
            <p14:sldId id="277"/>
            <p14:sldId id="278"/>
            <p14:sldId id="307"/>
            <p14:sldId id="279"/>
            <p14:sldId id="297"/>
          </p14:sldIdLst>
        </p14:section>
        <p14:section name="experiments" id="{EEE8C24A-C91E-4E47-99B8-C741241A3171}">
          <p14:sldIdLst>
            <p14:sldId id="281"/>
            <p14:sldId id="298"/>
            <p14:sldId id="299"/>
            <p14:sldId id="283"/>
            <p14:sldId id="300"/>
            <p14:sldId id="284"/>
          </p14:sldIdLst>
        </p14:section>
        <p14:section name="future work" id="{4201D0CD-1D89-8F4F-90BF-CBB9141FB4EB}">
          <p14:sldIdLst>
            <p14:sldId id="308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430" autoAdjust="0"/>
  </p:normalViewPr>
  <p:slideViewPr>
    <p:cSldViewPr snapToGrid="0" snapToObjects="1">
      <p:cViewPr>
        <p:scale>
          <a:sx n="90" d="100"/>
          <a:sy n="90" d="100"/>
        </p:scale>
        <p:origin x="-1632" y="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6" d="100"/>
        <a:sy n="46" d="100"/>
      </p:scale>
      <p:origin x="0" y="35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7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13.emf"/><Relationship Id="rId7" Type="http://schemas.openxmlformats.org/officeDocument/2006/relationships/image" Target="../media/image10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1.emf"/><Relationship Id="rId11" Type="http://schemas.openxmlformats.org/officeDocument/2006/relationships/image" Target="../media/image12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6.emf"/><Relationship Id="rId1" Type="http://schemas.openxmlformats.org/officeDocument/2006/relationships/image" Target="../media/image4.emf"/><Relationship Id="rId2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19.emf"/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Relationship Id="rId2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media/image1.png>
</file>

<file path=ppt/media/image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6E68E-BAD4-1749-8D8C-033EFD1C8FE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C1C540-DF3B-A64F-BD27-021F6796D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11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868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9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17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499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34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341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34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91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84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545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771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437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024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768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716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714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876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876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97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848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836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964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934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421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3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497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762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16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84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84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60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40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C1C540-DF3B-A64F-BD27-021F6796D6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4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95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9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78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85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0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94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4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5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38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11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0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ABE11-B75A-0B4E-9C2C-6BDD1081E671}" type="datetimeFigureOut">
              <a:rPr lang="en-US" smtClean="0"/>
              <a:t>10/5/14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566CD-7001-BF49-A0D4-5051796D7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1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6.emf"/><Relationship Id="rId10" Type="http://schemas.openxmlformats.org/officeDocument/2006/relationships/oleObject" Target="../embeddings/oleObject4.bin"/><Relationship Id="rId11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emf"/><Relationship Id="rId20" Type="http://schemas.openxmlformats.org/officeDocument/2006/relationships/oleObject" Target="../embeddings/oleObject13.bin"/><Relationship Id="rId21" Type="http://schemas.openxmlformats.org/officeDocument/2006/relationships/image" Target="../media/image7.emf"/><Relationship Id="rId10" Type="http://schemas.openxmlformats.org/officeDocument/2006/relationships/oleObject" Target="../embeddings/oleObject8.bin"/><Relationship Id="rId11" Type="http://schemas.openxmlformats.org/officeDocument/2006/relationships/image" Target="../media/image8.emf"/><Relationship Id="rId12" Type="http://schemas.openxmlformats.org/officeDocument/2006/relationships/oleObject" Target="../embeddings/oleObject9.bin"/><Relationship Id="rId13" Type="http://schemas.openxmlformats.org/officeDocument/2006/relationships/image" Target="../media/image9.emf"/><Relationship Id="rId14" Type="http://schemas.openxmlformats.org/officeDocument/2006/relationships/oleObject" Target="../embeddings/oleObject10.bin"/><Relationship Id="rId15" Type="http://schemas.openxmlformats.org/officeDocument/2006/relationships/image" Target="../media/image10.emf"/><Relationship Id="rId16" Type="http://schemas.openxmlformats.org/officeDocument/2006/relationships/oleObject" Target="../embeddings/oleObject11.bin"/><Relationship Id="rId17" Type="http://schemas.openxmlformats.org/officeDocument/2006/relationships/image" Target="../media/image11.emf"/><Relationship Id="rId18" Type="http://schemas.openxmlformats.org/officeDocument/2006/relationships/oleObject" Target="../embeddings/oleObject12.bin"/><Relationship Id="rId19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7.bin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emf"/><Relationship Id="rId20" Type="http://schemas.openxmlformats.org/officeDocument/2006/relationships/oleObject" Target="../embeddings/oleObject22.bin"/><Relationship Id="rId21" Type="http://schemas.openxmlformats.org/officeDocument/2006/relationships/image" Target="../media/image15.emf"/><Relationship Id="rId22" Type="http://schemas.openxmlformats.org/officeDocument/2006/relationships/oleObject" Target="../embeddings/oleObject23.bin"/><Relationship Id="rId23" Type="http://schemas.openxmlformats.org/officeDocument/2006/relationships/image" Target="../media/image11.emf"/><Relationship Id="rId24" Type="http://schemas.openxmlformats.org/officeDocument/2006/relationships/oleObject" Target="../embeddings/oleObject24.bin"/><Relationship Id="rId25" Type="http://schemas.openxmlformats.org/officeDocument/2006/relationships/image" Target="../media/image12.emf"/><Relationship Id="rId10" Type="http://schemas.openxmlformats.org/officeDocument/2006/relationships/oleObject" Target="../embeddings/oleObject17.bin"/><Relationship Id="rId11" Type="http://schemas.openxmlformats.org/officeDocument/2006/relationships/image" Target="../media/image7.emf"/><Relationship Id="rId12" Type="http://schemas.openxmlformats.org/officeDocument/2006/relationships/oleObject" Target="../embeddings/oleObject18.bin"/><Relationship Id="rId13" Type="http://schemas.openxmlformats.org/officeDocument/2006/relationships/image" Target="../media/image8.emf"/><Relationship Id="rId14" Type="http://schemas.openxmlformats.org/officeDocument/2006/relationships/oleObject" Target="../embeddings/oleObject19.bin"/><Relationship Id="rId15" Type="http://schemas.openxmlformats.org/officeDocument/2006/relationships/image" Target="../media/image13.emf"/><Relationship Id="rId16" Type="http://schemas.openxmlformats.org/officeDocument/2006/relationships/oleObject" Target="../embeddings/oleObject20.bin"/><Relationship Id="rId17" Type="http://schemas.openxmlformats.org/officeDocument/2006/relationships/image" Target="../media/image10.emf"/><Relationship Id="rId18" Type="http://schemas.openxmlformats.org/officeDocument/2006/relationships/oleObject" Target="../embeddings/oleObject21.bin"/><Relationship Id="rId19" Type="http://schemas.openxmlformats.org/officeDocument/2006/relationships/image" Target="../media/image1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14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15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16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emf"/><Relationship Id="rId12" Type="http://schemas.openxmlformats.org/officeDocument/2006/relationships/oleObject" Target="../embeddings/oleObject29.bin"/><Relationship Id="rId13" Type="http://schemas.openxmlformats.org/officeDocument/2006/relationships/image" Target="../media/image1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25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26.bin"/><Relationship Id="rId7" Type="http://schemas.openxmlformats.org/officeDocument/2006/relationships/image" Target="../media/image7.emf"/><Relationship Id="rId8" Type="http://schemas.openxmlformats.org/officeDocument/2006/relationships/oleObject" Target="../embeddings/oleObject27.bin"/><Relationship Id="rId9" Type="http://schemas.openxmlformats.org/officeDocument/2006/relationships/image" Target="../media/image5.emf"/><Relationship Id="rId10" Type="http://schemas.openxmlformats.org/officeDocument/2006/relationships/oleObject" Target="../embeddings/oleObject28.bin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emf"/><Relationship Id="rId12" Type="http://schemas.openxmlformats.org/officeDocument/2006/relationships/oleObject" Target="../embeddings/oleObject34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30.bin"/><Relationship Id="rId5" Type="http://schemas.openxmlformats.org/officeDocument/2006/relationships/image" Target="../media/image17.emf"/><Relationship Id="rId6" Type="http://schemas.openxmlformats.org/officeDocument/2006/relationships/oleObject" Target="../embeddings/oleObject31.bin"/><Relationship Id="rId7" Type="http://schemas.openxmlformats.org/officeDocument/2006/relationships/image" Target="../media/image18.emf"/><Relationship Id="rId8" Type="http://schemas.openxmlformats.org/officeDocument/2006/relationships/oleObject" Target="../embeddings/oleObject32.bin"/><Relationship Id="rId9" Type="http://schemas.openxmlformats.org/officeDocument/2006/relationships/image" Target="../media/image5.emf"/><Relationship Id="rId10" Type="http://schemas.openxmlformats.org/officeDocument/2006/relationships/oleObject" Target="../embeddings/oleObject33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35.bin"/><Relationship Id="rId5" Type="http://schemas.openxmlformats.org/officeDocument/2006/relationships/image" Target="../media/image20.emf"/><Relationship Id="rId6" Type="http://schemas.openxmlformats.org/officeDocument/2006/relationships/oleObject" Target="../embeddings/oleObject36.bin"/><Relationship Id="rId7" Type="http://schemas.openxmlformats.org/officeDocument/2006/relationships/image" Target="../media/image2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image" Target="../media/image3.png"/><Relationship Id="rId5" Type="http://schemas.openxmlformats.org/officeDocument/2006/relationships/oleObject" Target="../embeddings/oleObject37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38.bin"/><Relationship Id="rId8" Type="http://schemas.openxmlformats.org/officeDocument/2006/relationships/image" Target="../media/image2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image" Target="../media/image3.png"/><Relationship Id="rId5" Type="http://schemas.openxmlformats.org/officeDocument/2006/relationships/oleObject" Target="../embeddings/oleObject39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40.bin"/><Relationship Id="rId8" Type="http://schemas.openxmlformats.org/officeDocument/2006/relationships/image" Target="../media/image23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Large-Scale Object Recognition using Label Relation Graphs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70933" y="3911600"/>
            <a:ext cx="10131547" cy="1752600"/>
          </a:xfrm>
        </p:spPr>
        <p:txBody>
          <a:bodyPr>
            <a:normAutofit/>
          </a:bodyPr>
          <a:lstStyle/>
          <a:p>
            <a:r>
              <a:rPr lang="en-US" sz="2400" u="sng" dirty="0" smtClean="0">
                <a:solidFill>
                  <a:schemeClr val="tx1"/>
                </a:solidFill>
              </a:rPr>
              <a:t>Jia </a:t>
            </a:r>
            <a:r>
              <a:rPr lang="en-US" sz="2400" u="sng" dirty="0" smtClean="0">
                <a:solidFill>
                  <a:schemeClr val="tx1"/>
                </a:solidFill>
              </a:rPr>
              <a:t>Deng</a:t>
            </a:r>
            <a:r>
              <a:rPr lang="en-US" sz="2400" baseline="30000" dirty="0" smtClean="0">
                <a:solidFill>
                  <a:schemeClr val="tx1"/>
                </a:solidFill>
              </a:rPr>
              <a:t>1,2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Nan Ding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Yangqing</a:t>
            </a:r>
            <a:r>
              <a:rPr lang="en-US" sz="2400" dirty="0" smtClean="0">
                <a:solidFill>
                  <a:schemeClr val="tx1"/>
                </a:solidFill>
              </a:rPr>
              <a:t> Jia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Andrea Frome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Kevin Murphy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</a:p>
          <a:p>
            <a:r>
              <a:rPr lang="en-US" sz="2400" dirty="0" err="1" smtClean="0">
                <a:solidFill>
                  <a:schemeClr val="tx1"/>
                </a:solidFill>
              </a:rPr>
              <a:t>Samy</a:t>
            </a:r>
            <a:r>
              <a:rPr lang="en-US" sz="2400" dirty="0" smtClean="0">
                <a:solidFill>
                  <a:schemeClr val="tx1"/>
                </a:solidFill>
              </a:rPr>
              <a:t> Bengio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Yuan Li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Hartmut</a:t>
            </a:r>
            <a:r>
              <a:rPr lang="en-US" sz="2400" dirty="0" smtClean="0">
                <a:solidFill>
                  <a:schemeClr val="tx1"/>
                </a:solidFill>
              </a:rPr>
              <a:t> Neven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Hartwig</a:t>
            </a:r>
            <a:r>
              <a:rPr lang="en-US" sz="2400" dirty="0" smtClean="0">
                <a:solidFill>
                  <a:schemeClr val="tx1"/>
                </a:solidFill>
              </a:rPr>
              <a:t> Adam</a:t>
            </a:r>
            <a:r>
              <a:rPr lang="en-US" sz="2400" baseline="30000" dirty="0" smtClean="0">
                <a:solidFill>
                  <a:schemeClr val="tx1"/>
                </a:solidFill>
              </a:rPr>
              <a:t>2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99" y="5831990"/>
            <a:ext cx="1445178" cy="8591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28447" y="5151216"/>
            <a:ext cx="5044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University of Michigan</a:t>
            </a:r>
            <a:r>
              <a:rPr lang="en-US" sz="2400" baseline="30000" dirty="0" smtClean="0"/>
              <a:t>1</a:t>
            </a:r>
            <a:r>
              <a:rPr lang="en-US" sz="2400" dirty="0" smtClean="0"/>
              <a:t>, Google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021" y="5934261"/>
            <a:ext cx="2204967" cy="7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5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504D"/>
                </a:solidFill>
              </a:rPr>
              <a:t>Encoding prior knowledge (HEX graph)</a:t>
            </a:r>
          </a:p>
          <a:p>
            <a:r>
              <a:rPr lang="en-US" dirty="0" smtClean="0"/>
              <a:t>Classification model</a:t>
            </a:r>
          </a:p>
          <a:p>
            <a:r>
              <a:rPr lang="en-US" dirty="0" smtClean="0"/>
              <a:t>Efficient Exact Inference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155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Hierarchy and Exclusion (HEX)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973" y="428201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446213" y="430843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871315" y="2624049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611444" y="2639926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4128012" y="325554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700726" y="396381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642299" y="392686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692945" y="325554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0"/>
          </p:cNvCxnSpPr>
          <p:nvPr/>
        </p:nvCxnSpPr>
        <p:spPr>
          <a:xfrm flipH="1">
            <a:off x="3859827" y="3527145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5"/>
            <a:endCxn id="10" idx="0"/>
          </p:cNvCxnSpPr>
          <p:nvPr/>
        </p:nvCxnSpPr>
        <p:spPr>
          <a:xfrm>
            <a:off x="4399614" y="3527145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6"/>
            <a:endCxn id="11" idx="2"/>
          </p:cNvCxnSpPr>
          <p:nvPr/>
        </p:nvCxnSpPr>
        <p:spPr>
          <a:xfrm>
            <a:off x="4446213" y="3414644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Rounded Rectangular Callout 14"/>
          <p:cNvSpPr/>
          <p:nvPr/>
        </p:nvSpPr>
        <p:spPr>
          <a:xfrm>
            <a:off x="4635142" y="1430213"/>
            <a:ext cx="1380196" cy="858071"/>
          </a:xfrm>
          <a:prstGeom prst="wedgeRoundRectCallout">
            <a:avLst>
              <a:gd name="adj1" fmla="val -29912"/>
              <a:gd name="adj2" fmla="val 16085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Exclusion</a:t>
            </a:r>
            <a:endParaRPr lang="en-US" dirty="0"/>
          </a:p>
        </p:txBody>
      </p:sp>
      <p:sp>
        <p:nvSpPr>
          <p:cNvPr id="16" name="Rounded Rectangular Callout 15"/>
          <p:cNvSpPr/>
          <p:nvPr/>
        </p:nvSpPr>
        <p:spPr>
          <a:xfrm>
            <a:off x="2132481" y="1765978"/>
            <a:ext cx="1568245" cy="858071"/>
          </a:xfrm>
          <a:prstGeom prst="wedgeRoundRectCallout">
            <a:avLst>
              <a:gd name="adj1" fmla="val 61952"/>
              <a:gd name="adj2" fmla="val 140296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Hierarchical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425292" y="5141585"/>
            <a:ext cx="4645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Hierarchical edges (directed)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Exclusion edges (undirected) </a:t>
            </a:r>
          </a:p>
        </p:txBody>
      </p:sp>
    </p:spTree>
    <p:extLst>
      <p:ext uri="{BB962C8B-B14F-4D97-AF65-F5344CB8AC3E}">
        <p14:creationId xmlns:p14="http://schemas.microsoft.com/office/powerpoint/2010/main" val="3878958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HEX graphs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0910" y="4222768"/>
            <a:ext cx="66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Car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346509" y="421540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Bird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63703" y="275284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292832" y="272837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501547" y="324921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01547" y="395749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510140" y="392053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493135" y="324921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8" idx="6"/>
            <a:endCxn id="11" idx="2"/>
          </p:cNvCxnSpPr>
          <p:nvPr/>
        </p:nvCxnSpPr>
        <p:spPr>
          <a:xfrm>
            <a:off x="819748" y="3408318"/>
            <a:ext cx="673387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4"/>
            <a:endCxn id="9" idx="0"/>
          </p:cNvCxnSpPr>
          <p:nvPr/>
        </p:nvCxnSpPr>
        <p:spPr>
          <a:xfrm>
            <a:off x="660648" y="3567418"/>
            <a:ext cx="0" cy="39007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2"/>
            <a:endCxn id="9" idx="6"/>
          </p:cNvCxnSpPr>
          <p:nvPr/>
        </p:nvCxnSpPr>
        <p:spPr>
          <a:xfrm flipH="1">
            <a:off x="819748" y="4079639"/>
            <a:ext cx="690392" cy="3695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0"/>
            <a:endCxn id="11" idx="4"/>
          </p:cNvCxnSpPr>
          <p:nvPr/>
        </p:nvCxnSpPr>
        <p:spPr>
          <a:xfrm flipH="1" flipV="1">
            <a:off x="1652236" y="3567418"/>
            <a:ext cx="17005" cy="35312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8" idx="6"/>
            <a:endCxn id="10" idx="1"/>
          </p:cNvCxnSpPr>
          <p:nvPr/>
        </p:nvCxnSpPr>
        <p:spPr>
          <a:xfrm>
            <a:off x="819748" y="3408318"/>
            <a:ext cx="736991" cy="558819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9" idx="7"/>
            <a:endCxn id="11" idx="3"/>
          </p:cNvCxnSpPr>
          <p:nvPr/>
        </p:nvCxnSpPr>
        <p:spPr>
          <a:xfrm flipV="1">
            <a:off x="773149" y="3520819"/>
            <a:ext cx="766585" cy="48327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5476531" y="375179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Male</a:t>
            </a:r>
            <a:endParaRPr lang="en-US" sz="2400" dirty="0"/>
          </a:p>
        </p:txBody>
      </p:sp>
      <p:sp>
        <p:nvSpPr>
          <p:cNvPr id="69" name="TextBox 68"/>
          <p:cNvSpPr txBox="1"/>
          <p:nvPr/>
        </p:nvSpPr>
        <p:spPr>
          <a:xfrm>
            <a:off x="6528532" y="375151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Female</a:t>
            </a:r>
            <a:endParaRPr lang="en-US" sz="2400" dirty="0"/>
          </a:p>
        </p:txBody>
      </p:sp>
      <p:sp>
        <p:nvSpPr>
          <p:cNvPr id="70" name="TextBox 69"/>
          <p:cNvSpPr txBox="1"/>
          <p:nvPr/>
        </p:nvSpPr>
        <p:spPr>
          <a:xfrm>
            <a:off x="5948520" y="2318290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Person</a:t>
            </a:r>
            <a:endParaRPr lang="en-US" sz="2400" dirty="0"/>
          </a:p>
        </p:txBody>
      </p:sp>
      <p:sp>
        <p:nvSpPr>
          <p:cNvPr id="72" name="Oval 71"/>
          <p:cNvSpPr/>
          <p:nvPr/>
        </p:nvSpPr>
        <p:spPr>
          <a:xfrm>
            <a:off x="6598084" y="286733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6170798" y="357560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7112371" y="353865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304818" y="349788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/>
          <p:cNvCxnSpPr>
            <a:stCxn id="72" idx="3"/>
            <a:endCxn id="73" idx="0"/>
          </p:cNvCxnSpPr>
          <p:nvPr/>
        </p:nvCxnSpPr>
        <p:spPr>
          <a:xfrm flipH="1">
            <a:off x="6329899" y="3138937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72" idx="5"/>
            <a:endCxn id="74" idx="0"/>
          </p:cNvCxnSpPr>
          <p:nvPr/>
        </p:nvCxnSpPr>
        <p:spPr>
          <a:xfrm>
            <a:off x="6869686" y="3138937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3" idx="6"/>
            <a:endCxn id="74" idx="2"/>
          </p:cNvCxnSpPr>
          <p:nvPr/>
        </p:nvCxnSpPr>
        <p:spPr>
          <a:xfrm flipV="1">
            <a:off x="6488999" y="3697757"/>
            <a:ext cx="623372" cy="3695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8335210" y="377707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Child</a:t>
            </a:r>
            <a:endParaRPr lang="en-US" sz="2400" dirty="0"/>
          </a:p>
        </p:txBody>
      </p:sp>
      <p:cxnSp>
        <p:nvCxnSpPr>
          <p:cNvPr id="82" name="Straight Arrow Connector 81"/>
          <p:cNvCxnSpPr>
            <a:stCxn id="72" idx="6"/>
            <a:endCxn id="75" idx="2"/>
          </p:cNvCxnSpPr>
          <p:nvPr/>
        </p:nvCxnSpPr>
        <p:spPr>
          <a:xfrm>
            <a:off x="6916285" y="3026436"/>
            <a:ext cx="1388533" cy="630553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3" idx="4"/>
          </p:cNvCxnSpPr>
          <p:nvPr/>
        </p:nvCxnSpPr>
        <p:spPr>
          <a:xfrm flipH="1">
            <a:off x="6328190" y="3893809"/>
            <a:ext cx="1709" cy="63480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>
          <a:xfrm>
            <a:off x="6170798" y="452861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/>
          <p:cNvCxnSpPr>
            <a:stCxn id="75" idx="3"/>
          </p:cNvCxnSpPr>
          <p:nvPr/>
        </p:nvCxnSpPr>
        <p:spPr>
          <a:xfrm flipH="1">
            <a:off x="6480591" y="3769490"/>
            <a:ext cx="1870826" cy="911520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5975088" y="4829831"/>
            <a:ext cx="958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oy</a:t>
            </a:r>
            <a:endParaRPr lang="en-US" sz="2400" dirty="0"/>
          </a:p>
        </p:txBody>
      </p:sp>
      <p:sp>
        <p:nvSpPr>
          <p:cNvPr id="92" name="TextBox 91"/>
          <p:cNvSpPr txBox="1"/>
          <p:nvPr/>
        </p:nvSpPr>
        <p:spPr>
          <a:xfrm>
            <a:off x="2803716" y="4375168"/>
            <a:ext cx="1077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Round</a:t>
            </a:r>
            <a:endParaRPr lang="en-US" sz="2400" dirty="0"/>
          </a:p>
        </p:txBody>
      </p:sp>
      <p:sp>
        <p:nvSpPr>
          <p:cNvPr id="93" name="TextBox 92"/>
          <p:cNvSpPr txBox="1"/>
          <p:nvPr/>
        </p:nvSpPr>
        <p:spPr>
          <a:xfrm>
            <a:off x="2956509" y="290524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Red</a:t>
            </a:r>
            <a:endParaRPr lang="en-US" sz="2400" dirty="0"/>
          </a:p>
        </p:txBody>
      </p:sp>
      <p:sp>
        <p:nvSpPr>
          <p:cNvPr id="94" name="Oval 93"/>
          <p:cNvSpPr/>
          <p:nvPr/>
        </p:nvSpPr>
        <p:spPr>
          <a:xfrm>
            <a:off x="3194353" y="340161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3194353" y="410989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4202946" y="407293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4185941" y="340161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104719" y="1823394"/>
            <a:ext cx="2069605" cy="3792848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2583965" y="1812077"/>
            <a:ext cx="2364846" cy="3792848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5346108" y="1838285"/>
            <a:ext cx="3711780" cy="3792848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3976753" y="2870168"/>
            <a:ext cx="946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Shiny</a:t>
            </a:r>
            <a:endParaRPr lang="en-US" sz="24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912992" y="437516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Thick</a:t>
            </a:r>
            <a:endParaRPr lang="en-US" sz="2400" dirty="0"/>
          </a:p>
        </p:txBody>
      </p:sp>
      <p:sp>
        <p:nvSpPr>
          <p:cNvPr id="109" name="TextBox 108"/>
          <p:cNvSpPr txBox="1"/>
          <p:nvPr/>
        </p:nvSpPr>
        <p:spPr>
          <a:xfrm>
            <a:off x="204592" y="5945070"/>
            <a:ext cx="2476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Mutually exclusive</a:t>
            </a:r>
            <a:endParaRPr lang="en-US" sz="2000" dirty="0"/>
          </a:p>
        </p:txBody>
      </p:sp>
      <p:sp>
        <p:nvSpPr>
          <p:cNvPr id="110" name="TextBox 109"/>
          <p:cNvSpPr txBox="1"/>
          <p:nvPr/>
        </p:nvSpPr>
        <p:spPr>
          <a:xfrm>
            <a:off x="3021093" y="5945070"/>
            <a:ext cx="2012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All overlapping</a:t>
            </a:r>
            <a:endParaRPr lang="en-US" sz="2000" dirty="0"/>
          </a:p>
        </p:txBody>
      </p:sp>
      <p:sp>
        <p:nvSpPr>
          <p:cNvPr id="111" name="TextBox 110"/>
          <p:cNvSpPr txBox="1"/>
          <p:nvPr/>
        </p:nvSpPr>
        <p:spPr>
          <a:xfrm>
            <a:off x="6299966" y="5956341"/>
            <a:ext cx="2012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Combination</a:t>
            </a:r>
            <a:endParaRPr lang="en-US" sz="2000" dirty="0"/>
          </a:p>
        </p:txBody>
      </p:sp>
      <p:sp>
        <p:nvSpPr>
          <p:cNvPr id="47" name="Oval 46"/>
          <p:cNvSpPr/>
          <p:nvPr/>
        </p:nvSpPr>
        <p:spPr>
          <a:xfrm>
            <a:off x="7702966" y="452861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7348059" y="4857059"/>
            <a:ext cx="958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Girl</a:t>
            </a:r>
            <a:endParaRPr lang="en-US" sz="2400" dirty="0"/>
          </a:p>
        </p:txBody>
      </p:sp>
      <p:cxnSp>
        <p:nvCxnSpPr>
          <p:cNvPr id="49" name="Straight Arrow Connector 48"/>
          <p:cNvCxnSpPr>
            <a:stCxn id="74" idx="6"/>
            <a:endCxn id="47" idx="0"/>
          </p:cNvCxnSpPr>
          <p:nvPr/>
        </p:nvCxnSpPr>
        <p:spPr>
          <a:xfrm>
            <a:off x="7430572" y="3697757"/>
            <a:ext cx="431495" cy="830853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75" idx="4"/>
            <a:endCxn id="47" idx="0"/>
          </p:cNvCxnSpPr>
          <p:nvPr/>
        </p:nvCxnSpPr>
        <p:spPr>
          <a:xfrm flipH="1">
            <a:off x="7862067" y="3816089"/>
            <a:ext cx="601852" cy="71252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026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2" grpId="0" animBg="1"/>
      <p:bldP spid="73" grpId="0" animBg="1"/>
      <p:bldP spid="74" grpId="0" animBg="1"/>
      <p:bldP spid="75" grpId="0" animBg="1"/>
      <p:bldP spid="81" grpId="0"/>
      <p:bldP spid="88" grpId="0" animBg="1"/>
      <p:bldP spid="91" grpId="0"/>
      <p:bldP spid="92" grpId="0"/>
      <p:bldP spid="93" grpId="0"/>
      <p:bldP spid="94" grpId="0" animBg="1"/>
      <p:bldP spid="95" grpId="0" animBg="1"/>
      <p:bldP spid="96" grpId="0" animBg="1"/>
      <p:bldP spid="97" grpId="0" animBg="1"/>
      <p:bldP spid="105" grpId="0" animBg="1"/>
      <p:bldP spid="106" grpId="0" animBg="1"/>
      <p:bldP spid="107" grpId="0"/>
      <p:bldP spid="108" grpId="0"/>
      <p:bldP spid="110" grpId="0"/>
      <p:bldP spid="111" grpId="0"/>
      <p:bldP spid="47" grpId="0" animBg="1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07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State Space: Legal label configurations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680107"/>
              </p:ext>
            </p:extLst>
          </p:nvPr>
        </p:nvGraphicFramePr>
        <p:xfrm>
          <a:off x="4706840" y="2123927"/>
          <a:ext cx="397996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990"/>
                <a:gridCol w="994990"/>
                <a:gridCol w="994990"/>
                <a:gridCol w="9949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Corgi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Puppy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305874" y="353042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29" name="TextBox 28"/>
          <p:cNvSpPr txBox="1"/>
          <p:nvPr/>
        </p:nvSpPr>
        <p:spPr>
          <a:xfrm>
            <a:off x="1651114" y="355684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076216" y="187245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2816345" y="188833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32" name="Oval 31"/>
          <p:cNvSpPr/>
          <p:nvPr/>
        </p:nvSpPr>
        <p:spPr>
          <a:xfrm>
            <a:off x="1332913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05627" y="321222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847200" y="317527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897846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>
            <a:stCxn id="32" idx="3"/>
            <a:endCxn id="33" idx="0"/>
          </p:cNvCxnSpPr>
          <p:nvPr/>
        </p:nvCxnSpPr>
        <p:spPr>
          <a:xfrm flipH="1">
            <a:off x="1064728" y="2775553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2" idx="5"/>
            <a:endCxn id="34" idx="0"/>
          </p:cNvCxnSpPr>
          <p:nvPr/>
        </p:nvCxnSpPr>
        <p:spPr>
          <a:xfrm>
            <a:off x="1604515" y="2775553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6"/>
            <a:endCxn id="35" idx="2"/>
          </p:cNvCxnSpPr>
          <p:nvPr/>
        </p:nvCxnSpPr>
        <p:spPr>
          <a:xfrm>
            <a:off x="1651114" y="2663052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604036" y="1258732"/>
            <a:ext cx="47919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Each edge defines a constraint.</a:t>
            </a:r>
          </a:p>
        </p:txBody>
      </p:sp>
    </p:spTree>
    <p:extLst>
      <p:ext uri="{BB962C8B-B14F-4D97-AF65-F5344CB8AC3E}">
        <p14:creationId xmlns:p14="http://schemas.microsoft.com/office/powerpoint/2010/main" val="1350539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 animBg="1"/>
      <p:bldP spid="33" grpId="0" animBg="1"/>
      <p:bldP spid="34" grpId="0" animBg="1"/>
      <p:bldP spid="35" grpId="0" animBg="1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07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State Space: Legal label configurations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5874" y="353042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651114" y="355684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76216" y="187245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16345" y="188833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332913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05627" y="321222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847200" y="317527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97846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0"/>
          </p:cNvCxnSpPr>
          <p:nvPr/>
        </p:nvCxnSpPr>
        <p:spPr>
          <a:xfrm flipH="1">
            <a:off x="1064728" y="2775553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5"/>
            <a:endCxn id="10" idx="0"/>
          </p:cNvCxnSpPr>
          <p:nvPr/>
        </p:nvCxnSpPr>
        <p:spPr>
          <a:xfrm>
            <a:off x="1604515" y="2775553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6"/>
            <a:endCxn id="11" idx="2"/>
          </p:cNvCxnSpPr>
          <p:nvPr/>
        </p:nvCxnSpPr>
        <p:spPr>
          <a:xfrm>
            <a:off x="1651114" y="2663052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109349"/>
              </p:ext>
            </p:extLst>
          </p:nvPr>
        </p:nvGraphicFramePr>
        <p:xfrm>
          <a:off x="4706840" y="2123927"/>
          <a:ext cx="397996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990"/>
                <a:gridCol w="994990"/>
                <a:gridCol w="994990"/>
                <a:gridCol w="9949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Corgi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Puppy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4427575" y="3050822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64545" y="3439587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440587" y="3829659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39464" y="4286471"/>
            <a:ext cx="4158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Hierarchy: (dog, corgi) can’t be (0,1)</a:t>
            </a:r>
            <a:endParaRPr lang="en-US" sz="2000" dirty="0">
              <a:solidFill>
                <a:srgbClr val="C0504D"/>
              </a:solidFill>
            </a:endParaRPr>
          </a:p>
        </p:txBody>
      </p:sp>
      <p:sp>
        <p:nvSpPr>
          <p:cNvPr id="25" name="Rectangular Callout 24"/>
          <p:cNvSpPr/>
          <p:nvPr/>
        </p:nvSpPr>
        <p:spPr>
          <a:xfrm>
            <a:off x="305874" y="4251189"/>
            <a:ext cx="4021477" cy="488315"/>
          </a:xfrm>
          <a:prstGeom prst="wedgeRectCallout">
            <a:avLst>
              <a:gd name="adj1" fmla="val 50604"/>
              <a:gd name="adj2" fmla="val -160592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04036" y="1258732"/>
            <a:ext cx="47919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Each edge defines a constraint.</a:t>
            </a:r>
          </a:p>
        </p:txBody>
      </p:sp>
    </p:spTree>
    <p:extLst>
      <p:ext uri="{BB962C8B-B14F-4D97-AF65-F5344CB8AC3E}">
        <p14:creationId xmlns:p14="http://schemas.microsoft.com/office/powerpoint/2010/main" val="3779829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07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State Space: Legal label configurations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5874" y="353042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651114" y="355684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76216" y="187245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16345" y="188833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332913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05627" y="321222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847200" y="317527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97846" y="25039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0"/>
          </p:cNvCxnSpPr>
          <p:nvPr/>
        </p:nvCxnSpPr>
        <p:spPr>
          <a:xfrm flipH="1">
            <a:off x="1064728" y="2775553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5"/>
            <a:endCxn id="10" idx="0"/>
          </p:cNvCxnSpPr>
          <p:nvPr/>
        </p:nvCxnSpPr>
        <p:spPr>
          <a:xfrm>
            <a:off x="1604515" y="2775553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6"/>
            <a:endCxn id="11" idx="2"/>
          </p:cNvCxnSpPr>
          <p:nvPr/>
        </p:nvCxnSpPr>
        <p:spPr>
          <a:xfrm>
            <a:off x="1651114" y="2663052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618672"/>
              </p:ext>
            </p:extLst>
          </p:nvPr>
        </p:nvGraphicFramePr>
        <p:xfrm>
          <a:off x="4706840" y="2123927"/>
          <a:ext cx="397996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990"/>
                <a:gridCol w="994990"/>
                <a:gridCol w="994990"/>
                <a:gridCol w="9949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Corgi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Puppy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C0504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7" name="Straight Connector 16"/>
          <p:cNvCxnSpPr/>
          <p:nvPr/>
        </p:nvCxnSpPr>
        <p:spPr>
          <a:xfrm>
            <a:off x="4427575" y="3050822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64545" y="3439587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464545" y="4938061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440587" y="3829659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427575" y="5301623"/>
            <a:ext cx="451577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38115" y="5585353"/>
            <a:ext cx="4400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Exclusion: (dog, cat) can’t be (1,1)</a:t>
            </a:r>
            <a:endParaRPr lang="en-US" sz="2000" dirty="0">
              <a:solidFill>
                <a:srgbClr val="C0504D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9464" y="4286471"/>
            <a:ext cx="4158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Hierarchy: (dog, corgi) can’t be (0,1)</a:t>
            </a:r>
            <a:endParaRPr lang="en-US" sz="2000" dirty="0">
              <a:solidFill>
                <a:srgbClr val="C0504D"/>
              </a:solidFill>
            </a:endParaRPr>
          </a:p>
        </p:txBody>
      </p:sp>
      <p:sp>
        <p:nvSpPr>
          <p:cNvPr id="25" name="Rectangular Callout 24"/>
          <p:cNvSpPr/>
          <p:nvPr/>
        </p:nvSpPr>
        <p:spPr>
          <a:xfrm>
            <a:off x="305874" y="4251189"/>
            <a:ext cx="4021477" cy="488315"/>
          </a:xfrm>
          <a:prstGeom prst="wedgeRectCallout">
            <a:avLst>
              <a:gd name="adj1" fmla="val 50604"/>
              <a:gd name="adj2" fmla="val -160592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ular Callout 25"/>
          <p:cNvSpPr/>
          <p:nvPr/>
        </p:nvSpPr>
        <p:spPr>
          <a:xfrm>
            <a:off x="293849" y="5545566"/>
            <a:ext cx="4021477" cy="475179"/>
          </a:xfrm>
          <a:prstGeom prst="wedgeRectCallout">
            <a:avLst>
              <a:gd name="adj1" fmla="val 49288"/>
              <a:gd name="adj2" fmla="val -11741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04036" y="1258732"/>
            <a:ext cx="47919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Each edge defines a constraint.</a:t>
            </a:r>
          </a:p>
        </p:txBody>
      </p:sp>
    </p:spTree>
    <p:extLst>
      <p:ext uri="{BB962C8B-B14F-4D97-AF65-F5344CB8AC3E}">
        <p14:creationId xmlns:p14="http://schemas.microsoft.com/office/powerpoint/2010/main" val="1292161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Encoding prior knowledge (HEX graph)</a:t>
            </a:r>
          </a:p>
          <a:p>
            <a:r>
              <a:rPr lang="en-US" dirty="0" smtClean="0">
                <a:solidFill>
                  <a:srgbClr val="C0504D"/>
                </a:solidFill>
              </a:rPr>
              <a:t>Classification model</a:t>
            </a:r>
          </a:p>
          <a:p>
            <a:r>
              <a:rPr lang="en-US" dirty="0" smtClean="0"/>
              <a:t>Efficient Exact Inference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/>
              <a:t>Conclusion and Future Work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791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601148"/>
              </p:ext>
            </p:extLst>
          </p:nvPr>
        </p:nvGraphicFramePr>
        <p:xfrm>
          <a:off x="1094141" y="3810691"/>
          <a:ext cx="4183063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067" name="Equation" r:id="rId4" imgW="1689100" imgH="431800" progId="Equation.3">
                  <p:embed/>
                </p:oleObj>
              </mc:Choice>
              <mc:Fallback>
                <p:oleObj name="Equation" r:id="rId4" imgW="1689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4141" y="3810691"/>
                        <a:ext cx="4183063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4572"/>
            <a:ext cx="8229600" cy="1143000"/>
          </a:xfrm>
        </p:spPr>
        <p:txBody>
          <a:bodyPr/>
          <a:lstStyle/>
          <a:p>
            <a:r>
              <a:rPr lang="en-US" dirty="0" smtClean="0"/>
              <a:t>HEX Classification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233"/>
            <a:ext cx="8229600" cy="853236"/>
          </a:xfrm>
        </p:spPr>
        <p:txBody>
          <a:bodyPr/>
          <a:lstStyle/>
          <a:p>
            <a:r>
              <a:rPr lang="en-US" dirty="0" smtClean="0"/>
              <a:t>Pairwise Conditional Random Field (CRF) 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538638"/>
              </p:ext>
            </p:extLst>
          </p:nvPr>
        </p:nvGraphicFramePr>
        <p:xfrm>
          <a:off x="425379" y="2127857"/>
          <a:ext cx="862552" cy="382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068" name="Equation" r:id="rId6" imgW="457200" imgH="203200" progId="Equation.3">
                  <p:embed/>
                </p:oleObj>
              </mc:Choice>
              <mc:Fallback>
                <p:oleObj name="Equation" r:id="rId6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5379" y="2127857"/>
                        <a:ext cx="862552" cy="382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0498987"/>
              </p:ext>
            </p:extLst>
          </p:nvPr>
        </p:nvGraphicFramePr>
        <p:xfrm>
          <a:off x="7293954" y="2125858"/>
          <a:ext cx="1401478" cy="484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069" name="Equation" r:id="rId8" imgW="660400" imgH="228600" progId="Equation.3">
                  <p:embed/>
                </p:oleObj>
              </mc:Choice>
              <mc:Fallback>
                <p:oleObj name="Equation" r:id="rId8" imgW="660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293954" y="2125858"/>
                        <a:ext cx="1401478" cy="484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85918" y="2484009"/>
            <a:ext cx="1951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scores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021999" y="2519469"/>
            <a:ext cx="249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Binary Label vector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2160174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216017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160174" y="27342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160174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078499" y="1721897"/>
            <a:ext cx="3715272" cy="19820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4640802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3875726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277204" y="27232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16856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>
            <a:stCxn id="42" idx="6"/>
            <a:endCxn id="84" idx="2"/>
          </p:cNvCxnSpPr>
          <p:nvPr/>
        </p:nvCxnSpPr>
        <p:spPr>
          <a:xfrm>
            <a:off x="2478375" y="2040466"/>
            <a:ext cx="21624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3" idx="6"/>
            <a:endCxn id="87" idx="2"/>
          </p:cNvCxnSpPr>
          <p:nvPr/>
        </p:nvCxnSpPr>
        <p:spPr>
          <a:xfrm>
            <a:off x="2478375" y="2478443"/>
            <a:ext cx="36901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59" idx="6"/>
            <a:endCxn id="86" idx="2"/>
          </p:cNvCxnSpPr>
          <p:nvPr/>
        </p:nvCxnSpPr>
        <p:spPr>
          <a:xfrm flipV="1">
            <a:off x="2478375" y="2882370"/>
            <a:ext cx="2798829" cy="1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65" idx="6"/>
            <a:endCxn id="85" idx="2"/>
          </p:cNvCxnSpPr>
          <p:nvPr/>
        </p:nvCxnSpPr>
        <p:spPr>
          <a:xfrm>
            <a:off x="2478375" y="3335798"/>
            <a:ext cx="13973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1743765" y="2059442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1743765" y="2451824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1743765" y="2882370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1743765" y="3335798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3207564"/>
              </p:ext>
            </p:extLst>
          </p:nvPr>
        </p:nvGraphicFramePr>
        <p:xfrm>
          <a:off x="5277204" y="3957720"/>
          <a:ext cx="210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070" name="Equation" r:id="rId10" imgW="850900" imgH="393700" progId="Equation.3">
                  <p:embed/>
                </p:oleObj>
              </mc:Choice>
              <mc:Fallback>
                <p:oleObj name="Equation" r:id="rId10" imgW="850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77204" y="3957720"/>
                        <a:ext cx="210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8110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3940310" y="4053845"/>
            <a:ext cx="1401478" cy="583667"/>
          </a:xfrm>
          <a:prstGeom prst="rect">
            <a:avLst/>
          </a:prstGeom>
          <a:solidFill>
            <a:schemeClr val="accent4">
              <a:alpha val="51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689229"/>
              </p:ext>
            </p:extLst>
          </p:nvPr>
        </p:nvGraphicFramePr>
        <p:xfrm>
          <a:off x="1094141" y="3810691"/>
          <a:ext cx="4183063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863" name="Equation" r:id="rId4" imgW="1689100" imgH="431800" progId="Equation.3">
                  <p:embed/>
                </p:oleObj>
              </mc:Choice>
              <mc:Fallback>
                <p:oleObj name="Equation" r:id="rId4" imgW="1689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4141" y="3810691"/>
                        <a:ext cx="4183063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4572"/>
            <a:ext cx="8229600" cy="1143000"/>
          </a:xfrm>
        </p:spPr>
        <p:txBody>
          <a:bodyPr/>
          <a:lstStyle/>
          <a:p>
            <a:r>
              <a:rPr lang="en-US" dirty="0" smtClean="0"/>
              <a:t>HEX Classification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233"/>
            <a:ext cx="8229600" cy="853236"/>
          </a:xfrm>
        </p:spPr>
        <p:txBody>
          <a:bodyPr/>
          <a:lstStyle/>
          <a:p>
            <a:r>
              <a:rPr lang="en-US" dirty="0" smtClean="0"/>
              <a:t>Pairwise Conditional Random Field (CRF) 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8523439"/>
              </p:ext>
            </p:extLst>
          </p:nvPr>
        </p:nvGraphicFramePr>
        <p:xfrm>
          <a:off x="425379" y="2127857"/>
          <a:ext cx="862552" cy="382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864" name="Equation" r:id="rId6" imgW="457200" imgH="203200" progId="Equation.3">
                  <p:embed/>
                </p:oleObj>
              </mc:Choice>
              <mc:Fallback>
                <p:oleObj name="Equation" r:id="rId6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5379" y="2127857"/>
                        <a:ext cx="862552" cy="382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782571"/>
              </p:ext>
            </p:extLst>
          </p:nvPr>
        </p:nvGraphicFramePr>
        <p:xfrm>
          <a:off x="7293954" y="2125858"/>
          <a:ext cx="1401478" cy="484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865" name="Equation" r:id="rId8" imgW="660400" imgH="228600" progId="Equation.3">
                  <p:embed/>
                </p:oleObj>
              </mc:Choice>
              <mc:Fallback>
                <p:oleObj name="Equation" r:id="rId8" imgW="660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293954" y="2125858"/>
                        <a:ext cx="1401478" cy="484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021999" y="2519469"/>
            <a:ext cx="249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Binary Label vector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2160174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216017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160174" y="27342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160174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078499" y="1721897"/>
            <a:ext cx="3715272" cy="19820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4640802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3875726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277204" y="27232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16856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>
            <a:stCxn id="42" idx="6"/>
            <a:endCxn id="84" idx="2"/>
          </p:cNvCxnSpPr>
          <p:nvPr/>
        </p:nvCxnSpPr>
        <p:spPr>
          <a:xfrm>
            <a:off x="2478375" y="2040466"/>
            <a:ext cx="21624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3" idx="6"/>
            <a:endCxn id="87" idx="2"/>
          </p:cNvCxnSpPr>
          <p:nvPr/>
        </p:nvCxnSpPr>
        <p:spPr>
          <a:xfrm>
            <a:off x="2478375" y="2478443"/>
            <a:ext cx="36901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59" idx="6"/>
            <a:endCxn id="86" idx="2"/>
          </p:cNvCxnSpPr>
          <p:nvPr/>
        </p:nvCxnSpPr>
        <p:spPr>
          <a:xfrm flipV="1">
            <a:off x="2478375" y="2882370"/>
            <a:ext cx="2798829" cy="1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65" idx="6"/>
            <a:endCxn id="85" idx="2"/>
          </p:cNvCxnSpPr>
          <p:nvPr/>
        </p:nvCxnSpPr>
        <p:spPr>
          <a:xfrm>
            <a:off x="2478375" y="3335798"/>
            <a:ext cx="13973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1743765" y="2059442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1743765" y="2451824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1743765" y="2882370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1743765" y="3335798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32850" y="5327651"/>
            <a:ext cx="4383575" cy="810028"/>
            <a:chOff x="78477" y="5268137"/>
            <a:chExt cx="5299536" cy="979285"/>
          </a:xfrm>
        </p:grpSpPr>
        <p:graphicFrame>
          <p:nvGraphicFramePr>
            <p:cNvPr id="48" name="Object 4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33320457"/>
                </p:ext>
              </p:extLst>
            </p:nvPr>
          </p:nvGraphicFramePr>
          <p:xfrm>
            <a:off x="78477" y="5482908"/>
            <a:ext cx="1665288" cy="5540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866" name="Equation" r:id="rId10" imgW="647700" imgH="215900" progId="Equation.3">
                    <p:embed/>
                  </p:oleObj>
                </mc:Choice>
                <mc:Fallback>
                  <p:oleObj name="Equation" r:id="rId10" imgW="6477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78477" y="5482908"/>
                          <a:ext cx="1665288" cy="5540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9" name="Object 4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93538090"/>
                </p:ext>
              </p:extLst>
            </p:nvPr>
          </p:nvGraphicFramePr>
          <p:xfrm>
            <a:off x="2062941" y="5292504"/>
            <a:ext cx="1778000" cy="500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867" name="Equation" r:id="rId12" imgW="762000" imgH="215900" progId="Equation.3">
                    <p:embed/>
                  </p:oleObj>
                </mc:Choice>
                <mc:Fallback>
                  <p:oleObj name="Equation" r:id="rId12" imgW="7620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2062941" y="5292504"/>
                          <a:ext cx="1778000" cy="500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4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84796942"/>
                </p:ext>
              </p:extLst>
            </p:nvPr>
          </p:nvGraphicFramePr>
          <p:xfrm>
            <a:off x="2100294" y="5793398"/>
            <a:ext cx="1966913" cy="4540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868" name="Equation" r:id="rId14" imgW="939800" imgH="215900" progId="Equation.3">
                    <p:embed/>
                  </p:oleObj>
                </mc:Choice>
                <mc:Fallback>
                  <p:oleObj name="Equation" r:id="rId14" imgW="939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100294" y="5793398"/>
                          <a:ext cx="1966913" cy="4540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5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11142040"/>
                </p:ext>
              </p:extLst>
            </p:nvPr>
          </p:nvGraphicFramePr>
          <p:xfrm>
            <a:off x="4159313" y="5268137"/>
            <a:ext cx="1151528" cy="5047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869" name="Equation" r:id="rId16" imgW="495300" imgH="215900" progId="Equation.3">
                    <p:embed/>
                  </p:oleObj>
                </mc:Choice>
                <mc:Fallback>
                  <p:oleObj name="Equation" r:id="rId16" imgW="4953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4159313" y="5268137"/>
                          <a:ext cx="1151528" cy="5047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" name="Object 5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278832436"/>
                </p:ext>
              </p:extLst>
            </p:nvPr>
          </p:nvGraphicFramePr>
          <p:xfrm>
            <a:off x="4166990" y="5728747"/>
            <a:ext cx="1211023" cy="5047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870" name="Equation" r:id="rId18" imgW="520700" imgH="215900" progId="Equation.3">
                    <p:embed/>
                  </p:oleObj>
                </mc:Choice>
                <mc:Fallback>
                  <p:oleObj name="Equation" r:id="rId18" imgW="5207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4166990" y="5728747"/>
                          <a:ext cx="1211023" cy="5047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4" name="Left Brace 53"/>
            <p:cNvSpPr/>
            <p:nvPr/>
          </p:nvSpPr>
          <p:spPr>
            <a:xfrm>
              <a:off x="1777540" y="5510312"/>
              <a:ext cx="187168" cy="479525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57200" y="6308883"/>
            <a:ext cx="3867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Unary: same as logistic regression</a:t>
            </a:r>
            <a:endParaRPr lang="en-US" sz="2000" dirty="0"/>
          </a:p>
        </p:txBody>
      </p:sp>
      <p:sp>
        <p:nvSpPr>
          <p:cNvPr id="81" name="Rectangular Callout 80"/>
          <p:cNvSpPr/>
          <p:nvPr/>
        </p:nvSpPr>
        <p:spPr>
          <a:xfrm>
            <a:off x="32851" y="5218184"/>
            <a:ext cx="4607952" cy="1036956"/>
          </a:xfrm>
          <a:prstGeom prst="wedgeRectCallout">
            <a:avLst>
              <a:gd name="adj1" fmla="val 42531"/>
              <a:gd name="adj2" fmla="val -95683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9664334"/>
              </p:ext>
            </p:extLst>
          </p:nvPr>
        </p:nvGraphicFramePr>
        <p:xfrm>
          <a:off x="5277204" y="3957720"/>
          <a:ext cx="210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871" name="Equation" r:id="rId20" imgW="850900" imgH="393700" progId="Equation.3">
                  <p:embed/>
                </p:oleObj>
              </mc:Choice>
              <mc:Fallback>
                <p:oleObj name="Equation" r:id="rId20" imgW="850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277204" y="3957720"/>
                        <a:ext cx="210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85918" y="2484009"/>
            <a:ext cx="1951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scores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40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3940310" y="4053845"/>
            <a:ext cx="1401478" cy="583667"/>
          </a:xfrm>
          <a:prstGeom prst="rect">
            <a:avLst/>
          </a:prstGeom>
          <a:solidFill>
            <a:schemeClr val="accent4">
              <a:alpha val="51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71935"/>
              </p:ext>
            </p:extLst>
          </p:nvPr>
        </p:nvGraphicFramePr>
        <p:xfrm>
          <a:off x="1094141" y="3810691"/>
          <a:ext cx="4183063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5" name="Equation" r:id="rId4" imgW="1689100" imgH="431800" progId="Equation.3">
                  <p:embed/>
                </p:oleObj>
              </mc:Choice>
              <mc:Fallback>
                <p:oleObj name="Equation" r:id="rId4" imgW="1689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4141" y="3810691"/>
                        <a:ext cx="4183063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Rectangle 44"/>
          <p:cNvSpPr/>
          <p:nvPr/>
        </p:nvSpPr>
        <p:spPr>
          <a:xfrm>
            <a:off x="5786026" y="4067416"/>
            <a:ext cx="1597792" cy="583667"/>
          </a:xfrm>
          <a:prstGeom prst="rect">
            <a:avLst/>
          </a:prstGeom>
          <a:solidFill>
            <a:schemeClr val="accent2">
              <a:alpha val="28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4572"/>
            <a:ext cx="8229600" cy="1143000"/>
          </a:xfrm>
        </p:spPr>
        <p:txBody>
          <a:bodyPr/>
          <a:lstStyle/>
          <a:p>
            <a:r>
              <a:rPr lang="en-US" dirty="0" smtClean="0"/>
              <a:t>HEX Classification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233"/>
            <a:ext cx="8229600" cy="853236"/>
          </a:xfrm>
        </p:spPr>
        <p:txBody>
          <a:bodyPr/>
          <a:lstStyle/>
          <a:p>
            <a:r>
              <a:rPr lang="en-US" dirty="0" smtClean="0"/>
              <a:t>Pairwise Conditional Random Field (CRF) 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7836755"/>
              </p:ext>
            </p:extLst>
          </p:nvPr>
        </p:nvGraphicFramePr>
        <p:xfrm>
          <a:off x="425379" y="2127857"/>
          <a:ext cx="862552" cy="382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6" name="Equation" r:id="rId6" imgW="457200" imgH="203200" progId="Equation.3">
                  <p:embed/>
                </p:oleObj>
              </mc:Choice>
              <mc:Fallback>
                <p:oleObj name="Equation" r:id="rId6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5379" y="2127857"/>
                        <a:ext cx="862552" cy="382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1149590"/>
              </p:ext>
            </p:extLst>
          </p:nvPr>
        </p:nvGraphicFramePr>
        <p:xfrm>
          <a:off x="7293954" y="2125858"/>
          <a:ext cx="1401478" cy="484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7" name="Equation" r:id="rId8" imgW="660400" imgH="228600" progId="Equation.3">
                  <p:embed/>
                </p:oleObj>
              </mc:Choice>
              <mc:Fallback>
                <p:oleObj name="Equation" r:id="rId8" imgW="660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293954" y="2125858"/>
                        <a:ext cx="1401478" cy="484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021999" y="2519469"/>
            <a:ext cx="249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Binary Label vector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85084" y="6858000"/>
            <a:ext cx="8458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504D"/>
                </a:solidFill>
                <a:sym typeface="Wingdings"/>
              </a:rPr>
              <a:t> </a:t>
            </a:r>
            <a:r>
              <a:rPr lang="en-US" sz="2400" b="1" dirty="0">
                <a:solidFill>
                  <a:srgbClr val="C0504D"/>
                </a:solidFill>
                <a:sym typeface="Wingdings"/>
              </a:rPr>
              <a:t>A</a:t>
            </a:r>
            <a:r>
              <a:rPr lang="en-US" sz="2400" b="1" dirty="0" smtClean="0">
                <a:solidFill>
                  <a:srgbClr val="C0504D"/>
                </a:solidFill>
              </a:rPr>
              <a:t>ll illegal configurations have probability zero.  </a:t>
            </a:r>
            <a:endParaRPr lang="en-US" sz="2400" b="1" dirty="0">
              <a:solidFill>
                <a:srgbClr val="C0504D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2160174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216017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160174" y="27342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160174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078499" y="1721897"/>
            <a:ext cx="3715272" cy="19820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4640802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3875726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277204" y="27232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16856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>
            <a:stCxn id="42" idx="6"/>
            <a:endCxn id="84" idx="2"/>
          </p:cNvCxnSpPr>
          <p:nvPr/>
        </p:nvCxnSpPr>
        <p:spPr>
          <a:xfrm>
            <a:off x="2478375" y="2040466"/>
            <a:ext cx="21624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3" idx="6"/>
            <a:endCxn id="87" idx="2"/>
          </p:cNvCxnSpPr>
          <p:nvPr/>
        </p:nvCxnSpPr>
        <p:spPr>
          <a:xfrm>
            <a:off x="2478375" y="2478443"/>
            <a:ext cx="36901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59" idx="6"/>
            <a:endCxn id="86" idx="2"/>
          </p:cNvCxnSpPr>
          <p:nvPr/>
        </p:nvCxnSpPr>
        <p:spPr>
          <a:xfrm flipV="1">
            <a:off x="2478375" y="2882370"/>
            <a:ext cx="2798829" cy="1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65" idx="6"/>
            <a:endCxn id="85" idx="2"/>
          </p:cNvCxnSpPr>
          <p:nvPr/>
        </p:nvCxnSpPr>
        <p:spPr>
          <a:xfrm>
            <a:off x="2478375" y="3335798"/>
            <a:ext cx="13973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1743765" y="2059442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1743765" y="2451824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1743765" y="2882370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1743765" y="3335798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7327646"/>
              </p:ext>
            </p:extLst>
          </p:nvPr>
        </p:nvGraphicFramePr>
        <p:xfrm>
          <a:off x="5277204" y="3957720"/>
          <a:ext cx="210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8" name="Equation" r:id="rId10" imgW="850900" imgH="393700" progId="Equation.3">
                  <p:embed/>
                </p:oleObj>
              </mc:Choice>
              <mc:Fallback>
                <p:oleObj name="Equation" r:id="rId10" imgW="850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77204" y="3957720"/>
                        <a:ext cx="210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Rectangular Callout 45"/>
          <p:cNvSpPr/>
          <p:nvPr/>
        </p:nvSpPr>
        <p:spPr>
          <a:xfrm>
            <a:off x="4757679" y="5218184"/>
            <a:ext cx="4343265" cy="1037602"/>
          </a:xfrm>
          <a:prstGeom prst="wedgeRectCallout">
            <a:avLst>
              <a:gd name="adj1" fmla="val -13422"/>
              <a:gd name="adj2" fmla="val -96003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32850" y="5347804"/>
            <a:ext cx="3299326" cy="789872"/>
            <a:chOff x="78477" y="5292504"/>
            <a:chExt cx="3988730" cy="954918"/>
          </a:xfrm>
        </p:grpSpPr>
        <p:graphicFrame>
          <p:nvGraphicFramePr>
            <p:cNvPr id="48" name="Object 4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86537973"/>
                </p:ext>
              </p:extLst>
            </p:nvPr>
          </p:nvGraphicFramePr>
          <p:xfrm>
            <a:off x="78477" y="5482908"/>
            <a:ext cx="1665288" cy="5540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969" name="Equation" r:id="rId12" imgW="647700" imgH="215900" progId="Equation.3">
                    <p:embed/>
                  </p:oleObj>
                </mc:Choice>
                <mc:Fallback>
                  <p:oleObj name="Equation" r:id="rId12" imgW="6477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78477" y="5482908"/>
                          <a:ext cx="1665288" cy="5540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9" name="Object 4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355628"/>
                </p:ext>
              </p:extLst>
            </p:nvPr>
          </p:nvGraphicFramePr>
          <p:xfrm>
            <a:off x="2062941" y="5292504"/>
            <a:ext cx="1778000" cy="500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970" name="Equation" r:id="rId14" imgW="762000" imgH="215900" progId="Equation.3">
                    <p:embed/>
                  </p:oleObj>
                </mc:Choice>
                <mc:Fallback>
                  <p:oleObj name="Equation" r:id="rId14" imgW="7620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062941" y="5292504"/>
                          <a:ext cx="1778000" cy="500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4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55940543"/>
                </p:ext>
              </p:extLst>
            </p:nvPr>
          </p:nvGraphicFramePr>
          <p:xfrm>
            <a:off x="2100294" y="5793398"/>
            <a:ext cx="1966913" cy="4540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971" name="Equation" r:id="rId16" imgW="939800" imgH="215900" progId="Equation.3">
                    <p:embed/>
                  </p:oleObj>
                </mc:Choice>
                <mc:Fallback>
                  <p:oleObj name="Equation" r:id="rId16" imgW="9398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2100294" y="5793398"/>
                          <a:ext cx="1966913" cy="4540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4" name="Left Brace 53"/>
            <p:cNvSpPr/>
            <p:nvPr/>
          </p:nvSpPr>
          <p:spPr>
            <a:xfrm>
              <a:off x="1777540" y="5510312"/>
              <a:ext cx="187168" cy="479525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57200" y="6308883"/>
            <a:ext cx="3867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Unary: same as logistic regression</a:t>
            </a:r>
            <a:endParaRPr lang="en-US" sz="2000" dirty="0"/>
          </a:p>
        </p:txBody>
      </p:sp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8406860"/>
              </p:ext>
            </p:extLst>
          </p:nvPr>
        </p:nvGraphicFramePr>
        <p:xfrm>
          <a:off x="4783501" y="5546705"/>
          <a:ext cx="1392205" cy="41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72" name="Equation" r:id="rId18" imgW="762000" imgH="228600" progId="Equation.3">
                  <p:embed/>
                </p:oleObj>
              </mc:Choice>
              <mc:Fallback>
                <p:oleObj name="Equation" r:id="rId18" imgW="762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783501" y="5546705"/>
                        <a:ext cx="1392205" cy="41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" name="Left Brace 57"/>
          <p:cNvSpPr/>
          <p:nvPr/>
        </p:nvSpPr>
        <p:spPr>
          <a:xfrm>
            <a:off x="6168564" y="5478214"/>
            <a:ext cx="205426" cy="54538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2118683"/>
              </p:ext>
            </p:extLst>
          </p:nvPr>
        </p:nvGraphicFramePr>
        <p:xfrm>
          <a:off x="6417857" y="5881465"/>
          <a:ext cx="195263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73" name="Equation" r:id="rId20" imgW="101600" imgH="152400" progId="Equation.3">
                  <p:embed/>
                </p:oleObj>
              </mc:Choice>
              <mc:Fallback>
                <p:oleObj name="Equation" r:id="rId20" imgW="1016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417857" y="5881465"/>
                        <a:ext cx="195263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TextBox 66"/>
          <p:cNvSpPr txBox="1"/>
          <p:nvPr/>
        </p:nvSpPr>
        <p:spPr>
          <a:xfrm>
            <a:off x="6699683" y="5271202"/>
            <a:ext cx="3483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504D"/>
                </a:solidFill>
              </a:rPr>
              <a:t>If violates constraints</a:t>
            </a:r>
            <a:endParaRPr lang="en-US" sz="2000" b="1" dirty="0">
              <a:solidFill>
                <a:srgbClr val="C0504D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723205" y="5792179"/>
            <a:ext cx="3483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Otherwise</a:t>
            </a:r>
            <a:endParaRPr lang="en-US" sz="2000" dirty="0"/>
          </a:p>
        </p:txBody>
      </p:sp>
      <p:sp>
        <p:nvSpPr>
          <p:cNvPr id="69" name="TextBox 68"/>
          <p:cNvSpPr txBox="1"/>
          <p:nvPr/>
        </p:nvSpPr>
        <p:spPr>
          <a:xfrm>
            <a:off x="6363883" y="5280024"/>
            <a:ext cx="930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  <a:latin typeface="Times"/>
                <a:cs typeface="Times"/>
              </a:rPr>
              <a:t>0</a:t>
            </a:r>
            <a:endParaRPr lang="en-US" sz="2000" b="1" dirty="0">
              <a:solidFill>
                <a:schemeClr val="accent2"/>
              </a:solidFill>
              <a:latin typeface="Times"/>
              <a:cs typeface="Time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664324" y="6341111"/>
            <a:ext cx="4552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504D"/>
                </a:solidFill>
              </a:rPr>
              <a:t>Pairwise: set illegal configuration to zero</a:t>
            </a:r>
            <a:endParaRPr lang="en-US" sz="2000" b="1" dirty="0">
              <a:solidFill>
                <a:srgbClr val="C0504D"/>
              </a:solidFill>
            </a:endParaRPr>
          </a:p>
        </p:txBody>
      </p:sp>
      <p:cxnSp>
        <p:nvCxnSpPr>
          <p:cNvPr id="72" name="Straight Arrow Connector 71"/>
          <p:cNvCxnSpPr>
            <a:stCxn id="84" idx="3"/>
            <a:endCxn id="85" idx="7"/>
          </p:cNvCxnSpPr>
          <p:nvPr/>
        </p:nvCxnSpPr>
        <p:spPr>
          <a:xfrm flipH="1">
            <a:off x="4147328" y="2152967"/>
            <a:ext cx="540073" cy="1070329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84" idx="5"/>
            <a:endCxn id="86" idx="1"/>
          </p:cNvCxnSpPr>
          <p:nvPr/>
        </p:nvCxnSpPr>
        <p:spPr>
          <a:xfrm>
            <a:off x="4912404" y="2152967"/>
            <a:ext cx="411399" cy="61690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87" idx="1"/>
          </p:cNvCxnSpPr>
          <p:nvPr/>
        </p:nvCxnSpPr>
        <p:spPr>
          <a:xfrm>
            <a:off x="4959003" y="2040466"/>
            <a:ext cx="1256160" cy="325475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1" name="Rectangular Callout 80"/>
          <p:cNvSpPr/>
          <p:nvPr/>
        </p:nvSpPr>
        <p:spPr>
          <a:xfrm>
            <a:off x="32851" y="5218184"/>
            <a:ext cx="4607952" cy="1036956"/>
          </a:xfrm>
          <a:prstGeom prst="wedgeRectCallout">
            <a:avLst>
              <a:gd name="adj1" fmla="val 42531"/>
              <a:gd name="adj2" fmla="val -95683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185918" y="2484009"/>
            <a:ext cx="1951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scores </a:t>
            </a:r>
            <a:endParaRPr lang="en-US" dirty="0"/>
          </a:p>
        </p:txBody>
      </p:sp>
      <p:graphicFrame>
        <p:nvGraphicFramePr>
          <p:cNvPr id="60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7582068"/>
              </p:ext>
            </p:extLst>
          </p:nvPr>
        </p:nvGraphicFramePr>
        <p:xfrm>
          <a:off x="3408363" y="5327651"/>
          <a:ext cx="952500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74" name="Equation" r:id="rId22" imgW="495300" imgH="215900" progId="Equation.3">
                  <p:embed/>
                </p:oleObj>
              </mc:Choice>
              <mc:Fallback>
                <p:oleObj name="Equation" r:id="rId22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408363" y="5327651"/>
                        <a:ext cx="952500" cy="417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912120"/>
              </p:ext>
            </p:extLst>
          </p:nvPr>
        </p:nvGraphicFramePr>
        <p:xfrm>
          <a:off x="3414713" y="5708650"/>
          <a:ext cx="1001712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75" name="Equation" r:id="rId24" imgW="520700" imgH="215900" progId="Equation.3">
                  <p:embed/>
                </p:oleObj>
              </mc:Choice>
              <mc:Fallback>
                <p:oleObj name="Equation" r:id="rId24" imgW="520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3414713" y="5708650"/>
                        <a:ext cx="1001712" cy="417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8511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872067"/>
          </a:xfrm>
        </p:spPr>
        <p:txBody>
          <a:bodyPr/>
          <a:lstStyle/>
          <a:p>
            <a:r>
              <a:rPr lang="en-US" dirty="0" smtClean="0"/>
              <a:t>Assign semantic labels to objects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862666" y="4110665"/>
            <a:ext cx="4961467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64372" y="371066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264372" y="414453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7264372" y="324706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66" y="3213199"/>
            <a:ext cx="1270001" cy="175113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281307" y="4564662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8353062" y="3213199"/>
            <a:ext cx="67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53062" y="3686398"/>
            <a:ext cx="67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2400" dirty="0">
              <a:solidFill>
                <a:srgbClr val="008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69995" y="4585127"/>
            <a:ext cx="67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Zapf Dingbats"/>
                <a:ea typeface="Zapf Dingbats"/>
                <a:cs typeface="Zapf Dingbats"/>
                <a:sym typeface="Zapf Dingbats"/>
              </a:rPr>
              <a:t>✖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353062" y="4110665"/>
            <a:ext cx="67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2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503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2668047" y="4431148"/>
            <a:ext cx="789341" cy="374592"/>
          </a:xfrm>
          <a:prstGeom prst="rect">
            <a:avLst/>
          </a:prstGeom>
          <a:solidFill>
            <a:schemeClr val="accent2">
              <a:alpha val="28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8493007"/>
              </p:ext>
            </p:extLst>
          </p:nvPr>
        </p:nvGraphicFramePr>
        <p:xfrm>
          <a:off x="1094141" y="3810691"/>
          <a:ext cx="4183063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59" name="Equation" r:id="rId4" imgW="1689100" imgH="431800" progId="Equation.3">
                  <p:embed/>
                </p:oleObj>
              </mc:Choice>
              <mc:Fallback>
                <p:oleObj name="Equation" r:id="rId4" imgW="1689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4141" y="3810691"/>
                        <a:ext cx="4183063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663225"/>
              </p:ext>
            </p:extLst>
          </p:nvPr>
        </p:nvGraphicFramePr>
        <p:xfrm>
          <a:off x="5277204" y="3957720"/>
          <a:ext cx="210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60" name="Equation" r:id="rId6" imgW="850900" imgH="393700" progId="Equation.3">
                  <p:embed/>
                </p:oleObj>
              </mc:Choice>
              <mc:Fallback>
                <p:oleObj name="Equation" r:id="rId6" imgW="850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77204" y="3957720"/>
                        <a:ext cx="210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4572"/>
            <a:ext cx="8229600" cy="1143000"/>
          </a:xfrm>
        </p:spPr>
        <p:txBody>
          <a:bodyPr/>
          <a:lstStyle/>
          <a:p>
            <a:r>
              <a:rPr lang="en-US" dirty="0" smtClean="0"/>
              <a:t>HEX Classification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233"/>
            <a:ext cx="8229600" cy="853236"/>
          </a:xfrm>
        </p:spPr>
        <p:txBody>
          <a:bodyPr/>
          <a:lstStyle/>
          <a:p>
            <a:r>
              <a:rPr lang="en-US" dirty="0" smtClean="0"/>
              <a:t>Pairwise Conditional Random Field (CRF) 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098042"/>
              </p:ext>
            </p:extLst>
          </p:nvPr>
        </p:nvGraphicFramePr>
        <p:xfrm>
          <a:off x="425379" y="2127857"/>
          <a:ext cx="862552" cy="382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61" name="Equation" r:id="rId8" imgW="457200" imgH="203200" progId="Equation.3">
                  <p:embed/>
                </p:oleObj>
              </mc:Choice>
              <mc:Fallback>
                <p:oleObj name="Equation" r:id="rId8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5379" y="2127857"/>
                        <a:ext cx="862552" cy="382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4363965"/>
              </p:ext>
            </p:extLst>
          </p:nvPr>
        </p:nvGraphicFramePr>
        <p:xfrm>
          <a:off x="7293954" y="2125858"/>
          <a:ext cx="1401478" cy="484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62" name="Equation" r:id="rId10" imgW="660400" imgH="228600" progId="Equation.3">
                  <p:embed/>
                </p:oleObj>
              </mc:Choice>
              <mc:Fallback>
                <p:oleObj name="Equation" r:id="rId10" imgW="660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293954" y="2125858"/>
                        <a:ext cx="1401478" cy="484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021999" y="2519469"/>
            <a:ext cx="249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Binary Label vector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2160174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216017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160174" y="27342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160174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078499" y="1721897"/>
            <a:ext cx="3715272" cy="19820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4640802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3875726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277204" y="27232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16856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>
            <a:stCxn id="42" idx="6"/>
            <a:endCxn id="84" idx="2"/>
          </p:cNvCxnSpPr>
          <p:nvPr/>
        </p:nvCxnSpPr>
        <p:spPr>
          <a:xfrm>
            <a:off x="2478375" y="2040466"/>
            <a:ext cx="21624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3" idx="6"/>
            <a:endCxn id="87" idx="2"/>
          </p:cNvCxnSpPr>
          <p:nvPr/>
        </p:nvCxnSpPr>
        <p:spPr>
          <a:xfrm>
            <a:off x="2478375" y="2478443"/>
            <a:ext cx="36901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59" idx="6"/>
            <a:endCxn id="86" idx="2"/>
          </p:cNvCxnSpPr>
          <p:nvPr/>
        </p:nvCxnSpPr>
        <p:spPr>
          <a:xfrm flipV="1">
            <a:off x="2478375" y="2882370"/>
            <a:ext cx="2798829" cy="1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65" idx="6"/>
            <a:endCxn id="85" idx="2"/>
          </p:cNvCxnSpPr>
          <p:nvPr/>
        </p:nvCxnSpPr>
        <p:spPr>
          <a:xfrm>
            <a:off x="2478375" y="3335798"/>
            <a:ext cx="13973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1743765" y="2059442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1743765" y="2451824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1743765" y="2882370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1743765" y="3335798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4" idx="3"/>
            <a:endCxn id="85" idx="7"/>
          </p:cNvCxnSpPr>
          <p:nvPr/>
        </p:nvCxnSpPr>
        <p:spPr>
          <a:xfrm flipH="1">
            <a:off x="4147328" y="2152967"/>
            <a:ext cx="540073" cy="1070329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84" idx="5"/>
            <a:endCxn id="86" idx="1"/>
          </p:cNvCxnSpPr>
          <p:nvPr/>
        </p:nvCxnSpPr>
        <p:spPr>
          <a:xfrm>
            <a:off x="4912404" y="2152967"/>
            <a:ext cx="411399" cy="61690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87" idx="1"/>
          </p:cNvCxnSpPr>
          <p:nvPr/>
        </p:nvCxnSpPr>
        <p:spPr>
          <a:xfrm>
            <a:off x="4959003" y="2040466"/>
            <a:ext cx="1256160" cy="325475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5" name="Rectangular Callout 54"/>
          <p:cNvSpPr/>
          <p:nvPr/>
        </p:nvSpPr>
        <p:spPr>
          <a:xfrm>
            <a:off x="1871096" y="5232401"/>
            <a:ext cx="4922676" cy="899797"/>
          </a:xfrm>
          <a:prstGeom prst="wedgeRectCallout">
            <a:avLst>
              <a:gd name="adj1" fmla="val -23191"/>
              <a:gd name="adj2" fmla="val -71598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graphicFrame>
        <p:nvGraphicFramePr>
          <p:cNvPr id="61" name="Object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734217"/>
              </p:ext>
            </p:extLst>
          </p:nvPr>
        </p:nvGraphicFramePr>
        <p:xfrm>
          <a:off x="2140245" y="5413803"/>
          <a:ext cx="4271702" cy="7183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63" name="Equation" r:id="rId12" imgW="2336800" imgH="393700" progId="Equation.3">
                  <p:embed/>
                </p:oleObj>
              </mc:Choice>
              <mc:Fallback>
                <p:oleObj name="Equation" r:id="rId12" imgW="2336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40245" y="5413803"/>
                        <a:ext cx="4271702" cy="7183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TextBox 61"/>
          <p:cNvSpPr txBox="1"/>
          <p:nvPr/>
        </p:nvSpPr>
        <p:spPr>
          <a:xfrm>
            <a:off x="1742580" y="6144016"/>
            <a:ext cx="7272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504D"/>
                </a:solidFill>
              </a:rPr>
              <a:t>Partition function: Sum over all (legal) configurations</a:t>
            </a:r>
            <a:endParaRPr lang="en-US" sz="2000" b="1" dirty="0">
              <a:solidFill>
                <a:srgbClr val="C0504D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5918" y="2484009"/>
            <a:ext cx="1951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scores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547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3499731" y="5650455"/>
            <a:ext cx="534181" cy="1039501"/>
          </a:xfrm>
          <a:prstGeom prst="rect">
            <a:avLst/>
          </a:prstGeom>
          <a:solidFill>
            <a:schemeClr val="accent2">
              <a:alpha val="28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1720546"/>
              </p:ext>
            </p:extLst>
          </p:nvPr>
        </p:nvGraphicFramePr>
        <p:xfrm>
          <a:off x="5277204" y="3957720"/>
          <a:ext cx="2106613" cy="97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9" name="Equation" r:id="rId4" imgW="850900" imgH="393700" progId="Equation.3">
                  <p:embed/>
                </p:oleObj>
              </mc:Choice>
              <mc:Fallback>
                <p:oleObj name="Equation" r:id="rId4" imgW="850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77204" y="3957720"/>
                        <a:ext cx="2106613" cy="974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58302"/>
              </p:ext>
            </p:extLst>
          </p:nvPr>
        </p:nvGraphicFramePr>
        <p:xfrm>
          <a:off x="1094141" y="3810691"/>
          <a:ext cx="4183063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0" name="Equation" r:id="rId6" imgW="1689100" imgH="431800" progId="Equation.3">
                  <p:embed/>
                </p:oleObj>
              </mc:Choice>
              <mc:Fallback>
                <p:oleObj name="Equation" r:id="rId6" imgW="1689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94141" y="3810691"/>
                        <a:ext cx="4183063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4572"/>
            <a:ext cx="8229600" cy="1143000"/>
          </a:xfrm>
        </p:spPr>
        <p:txBody>
          <a:bodyPr/>
          <a:lstStyle/>
          <a:p>
            <a:r>
              <a:rPr lang="en-US" dirty="0" smtClean="0"/>
              <a:t>HEX Classification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233"/>
            <a:ext cx="8229600" cy="853236"/>
          </a:xfrm>
        </p:spPr>
        <p:txBody>
          <a:bodyPr/>
          <a:lstStyle/>
          <a:p>
            <a:r>
              <a:rPr lang="en-US" dirty="0" smtClean="0"/>
              <a:t>Pairwise Conditional Random Field (CRF) 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91583"/>
              </p:ext>
            </p:extLst>
          </p:nvPr>
        </p:nvGraphicFramePr>
        <p:xfrm>
          <a:off x="425379" y="2127857"/>
          <a:ext cx="862552" cy="382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1" name="Equation" r:id="rId8" imgW="457200" imgH="203200" progId="Equation.3">
                  <p:embed/>
                </p:oleObj>
              </mc:Choice>
              <mc:Fallback>
                <p:oleObj name="Equation" r:id="rId8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5379" y="2127857"/>
                        <a:ext cx="862552" cy="382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973464"/>
              </p:ext>
            </p:extLst>
          </p:nvPr>
        </p:nvGraphicFramePr>
        <p:xfrm>
          <a:off x="7293954" y="2125858"/>
          <a:ext cx="1401478" cy="484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2" name="Equation" r:id="rId10" imgW="660400" imgH="228600" progId="Equation.3">
                  <p:embed/>
                </p:oleObj>
              </mc:Choice>
              <mc:Fallback>
                <p:oleObj name="Equation" r:id="rId10" imgW="660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293954" y="2125858"/>
                        <a:ext cx="1401478" cy="484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021999" y="2519469"/>
            <a:ext cx="2495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Binary Label vector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2160174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216017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2160174" y="27342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160174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3078499" y="1721897"/>
            <a:ext cx="3715272" cy="19820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4640802" y="1881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3875726" y="31766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277204" y="27232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168564" y="23193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>
            <a:stCxn id="42" idx="6"/>
            <a:endCxn id="84" idx="2"/>
          </p:cNvCxnSpPr>
          <p:nvPr/>
        </p:nvCxnSpPr>
        <p:spPr>
          <a:xfrm>
            <a:off x="2478375" y="2040466"/>
            <a:ext cx="216242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3" idx="6"/>
            <a:endCxn id="87" idx="2"/>
          </p:cNvCxnSpPr>
          <p:nvPr/>
        </p:nvCxnSpPr>
        <p:spPr>
          <a:xfrm>
            <a:off x="2478375" y="2478443"/>
            <a:ext cx="36901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59" idx="6"/>
            <a:endCxn id="86" idx="2"/>
          </p:cNvCxnSpPr>
          <p:nvPr/>
        </p:nvCxnSpPr>
        <p:spPr>
          <a:xfrm flipV="1">
            <a:off x="2478375" y="2882370"/>
            <a:ext cx="2798829" cy="1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65" idx="6"/>
            <a:endCxn id="85" idx="2"/>
          </p:cNvCxnSpPr>
          <p:nvPr/>
        </p:nvCxnSpPr>
        <p:spPr>
          <a:xfrm>
            <a:off x="2478375" y="3335798"/>
            <a:ext cx="13973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1743765" y="2059442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1743765" y="2451824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1743765" y="2882370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1743765" y="3335798"/>
            <a:ext cx="41640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84" idx="3"/>
            <a:endCxn id="85" idx="7"/>
          </p:cNvCxnSpPr>
          <p:nvPr/>
        </p:nvCxnSpPr>
        <p:spPr>
          <a:xfrm flipH="1">
            <a:off x="4147328" y="2152967"/>
            <a:ext cx="540073" cy="1070329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84" idx="5"/>
            <a:endCxn id="86" idx="1"/>
          </p:cNvCxnSpPr>
          <p:nvPr/>
        </p:nvCxnSpPr>
        <p:spPr>
          <a:xfrm>
            <a:off x="4912404" y="2152967"/>
            <a:ext cx="411399" cy="61690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87" idx="1"/>
          </p:cNvCxnSpPr>
          <p:nvPr/>
        </p:nvCxnSpPr>
        <p:spPr>
          <a:xfrm>
            <a:off x="4959003" y="2040466"/>
            <a:ext cx="1256160" cy="325475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809530"/>
              </p:ext>
            </p:extLst>
          </p:nvPr>
        </p:nvGraphicFramePr>
        <p:xfrm>
          <a:off x="711220" y="5613400"/>
          <a:ext cx="6927057" cy="10765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3" name="Equation" r:id="rId12" imgW="2946400" imgH="457200" progId="Equation.3">
                  <p:embed/>
                </p:oleObj>
              </mc:Choice>
              <mc:Fallback>
                <p:oleObj name="Equation" r:id="rId12" imgW="2946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1220" y="5613400"/>
                        <a:ext cx="6927057" cy="10765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1923303" y="4745323"/>
            <a:ext cx="20158" cy="905133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78687" y="4967949"/>
            <a:ext cx="6712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/>
                </a:solidFill>
              </a:rPr>
              <a:t>P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robability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of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a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single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label: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marginalize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all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other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r>
              <a:rPr lang="en-US" altLang="zh-CN" sz="2000" b="1" dirty="0" smtClean="0">
                <a:solidFill>
                  <a:schemeClr val="accent2"/>
                </a:solidFill>
              </a:rPr>
              <a:t>labels.</a:t>
            </a:r>
            <a:r>
              <a:rPr lang="zh-CN" altLang="en-US" sz="2000" b="1" dirty="0" smtClean="0">
                <a:solidFill>
                  <a:schemeClr val="accent2"/>
                </a:solidFill>
              </a:rPr>
              <a:t> 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5918" y="2484009"/>
            <a:ext cx="1951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scores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958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HEX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19041" cy="931469"/>
          </a:xfrm>
        </p:spPr>
        <p:txBody>
          <a:bodyPr/>
          <a:lstStyle/>
          <a:p>
            <a:r>
              <a:rPr lang="en-US" dirty="0" err="1" smtClean="0"/>
              <a:t>Softmax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52109" y="4026063"/>
            <a:ext cx="66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Car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887708" y="401869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Bird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04902" y="255614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834031" y="2531669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042746" y="305251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042746" y="376078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051339" y="372383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034334" y="305251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6"/>
            <a:endCxn id="11" idx="2"/>
          </p:cNvCxnSpPr>
          <p:nvPr/>
        </p:nvCxnSpPr>
        <p:spPr>
          <a:xfrm>
            <a:off x="1360947" y="3211613"/>
            <a:ext cx="673387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4"/>
            <a:endCxn id="9" idx="0"/>
          </p:cNvCxnSpPr>
          <p:nvPr/>
        </p:nvCxnSpPr>
        <p:spPr>
          <a:xfrm>
            <a:off x="1201847" y="3370713"/>
            <a:ext cx="0" cy="39007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2"/>
            <a:endCxn id="9" idx="6"/>
          </p:cNvCxnSpPr>
          <p:nvPr/>
        </p:nvCxnSpPr>
        <p:spPr>
          <a:xfrm flipH="1">
            <a:off x="1360947" y="3882934"/>
            <a:ext cx="690392" cy="3695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0"/>
            <a:endCxn id="11" idx="4"/>
          </p:cNvCxnSpPr>
          <p:nvPr/>
        </p:nvCxnSpPr>
        <p:spPr>
          <a:xfrm flipH="1" flipV="1">
            <a:off x="2193435" y="3370713"/>
            <a:ext cx="17005" cy="35312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6"/>
            <a:endCxn id="10" idx="1"/>
          </p:cNvCxnSpPr>
          <p:nvPr/>
        </p:nvCxnSpPr>
        <p:spPr>
          <a:xfrm>
            <a:off x="1360947" y="3211613"/>
            <a:ext cx="736991" cy="558819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7"/>
            <a:endCxn id="11" idx="3"/>
          </p:cNvCxnSpPr>
          <p:nvPr/>
        </p:nvCxnSpPr>
        <p:spPr>
          <a:xfrm flipV="1">
            <a:off x="1314348" y="3324114"/>
            <a:ext cx="766585" cy="48327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946200" y="4060767"/>
            <a:ext cx="1077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Round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6098993" y="259084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Red</a:t>
            </a:r>
            <a:endParaRPr lang="en-US" sz="2400" dirty="0"/>
          </a:p>
        </p:txBody>
      </p:sp>
      <p:sp>
        <p:nvSpPr>
          <p:cNvPr id="20" name="Oval 19"/>
          <p:cNvSpPr/>
          <p:nvPr/>
        </p:nvSpPr>
        <p:spPr>
          <a:xfrm>
            <a:off x="6336837" y="308721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336837" y="379548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345430" y="375853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328425" y="308721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45918" y="2531669"/>
            <a:ext cx="2364846" cy="2108459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886199" y="2531669"/>
            <a:ext cx="2364846" cy="2108460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165898" y="2620339"/>
            <a:ext cx="946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Shiny</a:t>
            </a:r>
            <a:endParaRPr lang="en-US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804902" y="4679538"/>
            <a:ext cx="2012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Mutually exclusive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189142" y="4648937"/>
            <a:ext cx="2012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overlapping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160045" y="406076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Thick</a:t>
            </a:r>
            <a:endParaRPr lang="en-US" sz="2400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5297033" y="1588890"/>
            <a:ext cx="3811349" cy="931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Logistic Regressions</a:t>
            </a:r>
          </a:p>
          <a:p>
            <a:pPr lvl="1"/>
            <a:endParaRPr lang="en-US" dirty="0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0037"/>
              </p:ext>
            </p:extLst>
          </p:nvPr>
        </p:nvGraphicFramePr>
        <p:xfrm>
          <a:off x="103188" y="5281613"/>
          <a:ext cx="4216400" cy="1423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57" name="Equation" r:id="rId4" imgW="1727200" imgH="584200" progId="Equation.3">
                  <p:embed/>
                </p:oleObj>
              </mc:Choice>
              <mc:Fallback>
                <p:oleObj name="Equation" r:id="rId4" imgW="17272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188" y="5281613"/>
                        <a:ext cx="4216400" cy="1423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793044"/>
              </p:ext>
            </p:extLst>
          </p:nvPr>
        </p:nvGraphicFramePr>
        <p:xfrm>
          <a:off x="5159198" y="5335766"/>
          <a:ext cx="3965575" cy="1052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558" name="Equation" r:id="rId6" imgW="1625600" imgH="431800" progId="Equation.3">
                  <p:embed/>
                </p:oleObj>
              </mc:Choice>
              <mc:Fallback>
                <p:oleObj name="Equation" r:id="rId6" imgW="1625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159198" y="5335766"/>
                        <a:ext cx="3965575" cy="1052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143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646" y="-250822"/>
            <a:ext cx="8229600" cy="1143000"/>
          </a:xfrm>
        </p:spPr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95975" y="277482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69206" y="259709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69206" y="299903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69206" y="338882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869206" y="379615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869206" y="419789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9" idx="6"/>
            <a:endCxn id="8" idx="2"/>
          </p:cNvCxnSpPr>
          <p:nvPr/>
        </p:nvCxnSpPr>
        <p:spPr>
          <a:xfrm>
            <a:off x="3187407" y="2756196"/>
            <a:ext cx="60856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6"/>
            <a:endCxn id="8" idx="2"/>
          </p:cNvCxnSpPr>
          <p:nvPr/>
        </p:nvCxnSpPr>
        <p:spPr>
          <a:xfrm flipV="1">
            <a:off x="3187407" y="2933929"/>
            <a:ext cx="60856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6"/>
            <a:endCxn id="8" idx="2"/>
          </p:cNvCxnSpPr>
          <p:nvPr/>
        </p:nvCxnSpPr>
        <p:spPr>
          <a:xfrm flipV="1">
            <a:off x="3187407" y="2933929"/>
            <a:ext cx="60856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2" idx="6"/>
            <a:endCxn id="8" idx="2"/>
          </p:cNvCxnSpPr>
          <p:nvPr/>
        </p:nvCxnSpPr>
        <p:spPr>
          <a:xfrm flipV="1">
            <a:off x="3187407" y="2933929"/>
            <a:ext cx="60856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6"/>
            <a:endCxn id="8" idx="2"/>
          </p:cNvCxnSpPr>
          <p:nvPr/>
        </p:nvCxnSpPr>
        <p:spPr>
          <a:xfrm flipV="1">
            <a:off x="3187407" y="2933929"/>
            <a:ext cx="60856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795975" y="321280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9" idx="6"/>
            <a:endCxn id="19" idx="2"/>
          </p:cNvCxnSpPr>
          <p:nvPr/>
        </p:nvCxnSpPr>
        <p:spPr>
          <a:xfrm>
            <a:off x="3187407" y="2756196"/>
            <a:ext cx="60856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6"/>
            <a:endCxn id="19" idx="2"/>
          </p:cNvCxnSpPr>
          <p:nvPr/>
        </p:nvCxnSpPr>
        <p:spPr>
          <a:xfrm>
            <a:off x="3187407" y="3158131"/>
            <a:ext cx="60856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6"/>
            <a:endCxn id="19" idx="2"/>
          </p:cNvCxnSpPr>
          <p:nvPr/>
        </p:nvCxnSpPr>
        <p:spPr>
          <a:xfrm flipV="1">
            <a:off x="3187407" y="3371906"/>
            <a:ext cx="60856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6"/>
            <a:endCxn id="19" idx="2"/>
          </p:cNvCxnSpPr>
          <p:nvPr/>
        </p:nvCxnSpPr>
        <p:spPr>
          <a:xfrm flipV="1">
            <a:off x="3187407" y="3371906"/>
            <a:ext cx="60856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6"/>
            <a:endCxn id="19" idx="2"/>
          </p:cNvCxnSpPr>
          <p:nvPr/>
        </p:nvCxnSpPr>
        <p:spPr>
          <a:xfrm flipV="1">
            <a:off x="3187407" y="3371906"/>
            <a:ext cx="60856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3795975" y="362774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9" idx="6"/>
            <a:endCxn id="25" idx="2"/>
          </p:cNvCxnSpPr>
          <p:nvPr/>
        </p:nvCxnSpPr>
        <p:spPr>
          <a:xfrm>
            <a:off x="3187407" y="2756196"/>
            <a:ext cx="60856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6"/>
            <a:endCxn id="25" idx="2"/>
          </p:cNvCxnSpPr>
          <p:nvPr/>
        </p:nvCxnSpPr>
        <p:spPr>
          <a:xfrm>
            <a:off x="3187407" y="3547923"/>
            <a:ext cx="60856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0" idx="6"/>
            <a:endCxn id="25" idx="2"/>
          </p:cNvCxnSpPr>
          <p:nvPr/>
        </p:nvCxnSpPr>
        <p:spPr>
          <a:xfrm>
            <a:off x="3187407" y="3158131"/>
            <a:ext cx="60856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2" idx="6"/>
            <a:endCxn id="25" idx="2"/>
          </p:cNvCxnSpPr>
          <p:nvPr/>
        </p:nvCxnSpPr>
        <p:spPr>
          <a:xfrm flipV="1">
            <a:off x="3187407" y="3786848"/>
            <a:ext cx="60856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3" idx="6"/>
            <a:endCxn id="25" idx="2"/>
          </p:cNvCxnSpPr>
          <p:nvPr/>
        </p:nvCxnSpPr>
        <p:spPr>
          <a:xfrm flipV="1">
            <a:off x="3187407" y="3786848"/>
            <a:ext cx="60856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795975" y="407016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9" idx="6"/>
            <a:endCxn id="31" idx="2"/>
          </p:cNvCxnSpPr>
          <p:nvPr/>
        </p:nvCxnSpPr>
        <p:spPr>
          <a:xfrm>
            <a:off x="3187407" y="2756196"/>
            <a:ext cx="60856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0" idx="6"/>
            <a:endCxn id="31" idx="2"/>
          </p:cNvCxnSpPr>
          <p:nvPr/>
        </p:nvCxnSpPr>
        <p:spPr>
          <a:xfrm>
            <a:off x="3187407" y="3158131"/>
            <a:ext cx="60856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6"/>
            <a:endCxn id="31" idx="2"/>
          </p:cNvCxnSpPr>
          <p:nvPr/>
        </p:nvCxnSpPr>
        <p:spPr>
          <a:xfrm>
            <a:off x="3187407" y="3547923"/>
            <a:ext cx="60856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6"/>
            <a:endCxn id="31" idx="2"/>
          </p:cNvCxnSpPr>
          <p:nvPr/>
        </p:nvCxnSpPr>
        <p:spPr>
          <a:xfrm>
            <a:off x="3187407" y="3955260"/>
            <a:ext cx="60856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3" idx="6"/>
            <a:endCxn id="31" idx="2"/>
          </p:cNvCxnSpPr>
          <p:nvPr/>
        </p:nvCxnSpPr>
        <p:spPr>
          <a:xfrm flipV="1">
            <a:off x="3187407" y="4229261"/>
            <a:ext cx="60856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369208" y="2562818"/>
            <a:ext cx="3026174" cy="230614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6175616" y="2915296"/>
            <a:ext cx="47931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265000" y="4282299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47" name="TextBox 46"/>
          <p:cNvSpPr txBox="1"/>
          <p:nvPr/>
        </p:nvSpPr>
        <p:spPr>
          <a:xfrm>
            <a:off x="5039833" y="3858708"/>
            <a:ext cx="965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5204703" y="2634442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49" name="TextBox 48"/>
          <p:cNvSpPr txBox="1"/>
          <p:nvPr/>
        </p:nvSpPr>
        <p:spPr>
          <a:xfrm>
            <a:off x="5676046" y="3436237"/>
            <a:ext cx="694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50" name="Oval 49"/>
          <p:cNvSpPr/>
          <p:nvPr/>
        </p:nvSpPr>
        <p:spPr>
          <a:xfrm>
            <a:off x="4774446" y="277476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4447261" y="407016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182266" y="361249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662962" y="321280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/>
          <p:cNvCxnSpPr>
            <a:stCxn id="50" idx="3"/>
            <a:endCxn id="51" idx="0"/>
          </p:cNvCxnSpPr>
          <p:nvPr/>
        </p:nvCxnSpPr>
        <p:spPr>
          <a:xfrm flipH="1">
            <a:off x="4606362" y="3046368"/>
            <a:ext cx="214683" cy="1023792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0" idx="5"/>
            <a:endCxn id="52" idx="0"/>
          </p:cNvCxnSpPr>
          <p:nvPr/>
        </p:nvCxnSpPr>
        <p:spPr>
          <a:xfrm>
            <a:off x="5046048" y="3046368"/>
            <a:ext cx="295319" cy="566125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0" idx="6"/>
            <a:endCxn id="53" idx="1"/>
          </p:cNvCxnSpPr>
          <p:nvPr/>
        </p:nvCxnSpPr>
        <p:spPr>
          <a:xfrm>
            <a:off x="5092647" y="2933867"/>
            <a:ext cx="616914" cy="325537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8" idx="6"/>
            <a:endCxn id="50" idx="2"/>
          </p:cNvCxnSpPr>
          <p:nvPr/>
        </p:nvCxnSpPr>
        <p:spPr>
          <a:xfrm flipV="1">
            <a:off x="4114176" y="2933867"/>
            <a:ext cx="660270" cy="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9" idx="6"/>
            <a:endCxn id="53" idx="2"/>
          </p:cNvCxnSpPr>
          <p:nvPr/>
        </p:nvCxnSpPr>
        <p:spPr>
          <a:xfrm>
            <a:off x="4114176" y="3371906"/>
            <a:ext cx="154878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5" idx="6"/>
            <a:endCxn id="52" idx="2"/>
          </p:cNvCxnSpPr>
          <p:nvPr/>
        </p:nvCxnSpPr>
        <p:spPr>
          <a:xfrm flipV="1">
            <a:off x="4114176" y="3771594"/>
            <a:ext cx="1068090" cy="152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1" idx="6"/>
            <a:endCxn id="51" idx="2"/>
          </p:cNvCxnSpPr>
          <p:nvPr/>
        </p:nvCxnSpPr>
        <p:spPr>
          <a:xfrm>
            <a:off x="4114176" y="4229261"/>
            <a:ext cx="33308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77" idx="1"/>
          </p:cNvCxnSpPr>
          <p:nvPr/>
        </p:nvCxnSpPr>
        <p:spPr>
          <a:xfrm>
            <a:off x="1205994" y="3650887"/>
            <a:ext cx="37318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60" y="3006048"/>
            <a:ext cx="1047234" cy="1443971"/>
          </a:xfrm>
          <a:prstGeom prst="rect">
            <a:avLst/>
          </a:prstGeom>
        </p:spPr>
      </p:pic>
      <p:sp>
        <p:nvSpPr>
          <p:cNvPr id="77" name="Rectangle 76"/>
          <p:cNvSpPr/>
          <p:nvPr/>
        </p:nvSpPr>
        <p:spPr>
          <a:xfrm>
            <a:off x="1579180" y="2615886"/>
            <a:ext cx="786845" cy="20700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DNN</a:t>
            </a:r>
            <a:endParaRPr lang="en-US" dirty="0"/>
          </a:p>
        </p:txBody>
      </p:sp>
      <p:cxnSp>
        <p:nvCxnSpPr>
          <p:cNvPr id="81" name="Straight Arrow Connector 80"/>
          <p:cNvCxnSpPr>
            <a:stCxn id="77" idx="3"/>
          </p:cNvCxnSpPr>
          <p:nvPr/>
        </p:nvCxnSpPr>
        <p:spPr>
          <a:xfrm>
            <a:off x="2366025" y="3650887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2366025" y="3621164"/>
            <a:ext cx="373186" cy="65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23480" y="2412429"/>
            <a:ext cx="1322977" cy="369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Label: </a:t>
            </a:r>
            <a:r>
              <a:rPr lang="en-US" dirty="0">
                <a:solidFill>
                  <a:schemeClr val="accent2"/>
                </a:solidFill>
              </a:rPr>
              <a:t>Dog</a:t>
            </a:r>
            <a:endParaRPr lang="en-US" dirty="0" smtClean="0">
              <a:solidFill>
                <a:schemeClr val="accent2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5676046" y="1454315"/>
            <a:ext cx="3355899" cy="7426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7610689" y="2276070"/>
            <a:ext cx="0" cy="3583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>
            <a:off x="861471" y="6012627"/>
            <a:ext cx="7938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Maximize marginal probability of observed labels</a:t>
            </a:r>
            <a:endParaRPr lang="en-US" sz="2800" dirty="0"/>
          </a:p>
        </p:txBody>
      </p:sp>
      <p:sp>
        <p:nvSpPr>
          <p:cNvPr id="123" name="Left Arrow 122"/>
          <p:cNvSpPr/>
          <p:nvPr/>
        </p:nvSpPr>
        <p:spPr>
          <a:xfrm>
            <a:off x="1205995" y="4868959"/>
            <a:ext cx="7025094" cy="931974"/>
          </a:xfrm>
          <a:prstGeom prst="lef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 Propagation</a:t>
            </a:r>
            <a:endParaRPr lang="en-US" dirty="0"/>
          </a:p>
        </p:txBody>
      </p:sp>
      <p:sp>
        <p:nvSpPr>
          <p:cNvPr id="3" name="Left Bracket 2"/>
          <p:cNvSpPr/>
          <p:nvPr/>
        </p:nvSpPr>
        <p:spPr>
          <a:xfrm>
            <a:off x="2684023" y="790961"/>
            <a:ext cx="177956" cy="1451215"/>
          </a:xfrm>
          <a:prstGeom prst="leftBracket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Left Bracket 67"/>
          <p:cNvSpPr/>
          <p:nvPr/>
        </p:nvSpPr>
        <p:spPr>
          <a:xfrm flipH="1">
            <a:off x="3035007" y="790961"/>
            <a:ext cx="152400" cy="1451215"/>
          </a:xfrm>
          <a:prstGeom prst="leftBracket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971349" y="755687"/>
            <a:ext cx="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Dog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965409" y="1096379"/>
            <a:ext cx="671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Corgi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1964607" y="1449491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Puppy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1976366" y="1827641"/>
            <a:ext cx="4956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Cat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2756475" y="796043"/>
            <a:ext cx="301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C0504D"/>
                </a:solidFill>
              </a:rPr>
              <a:t>1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776721" y="1115053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774948" y="1475053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sp>
        <p:nvSpPr>
          <p:cNvPr id="83" name="Rectangle 82"/>
          <p:cNvSpPr/>
          <p:nvPr/>
        </p:nvSpPr>
        <p:spPr>
          <a:xfrm>
            <a:off x="2770495" y="1863059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cxnSp>
        <p:nvCxnSpPr>
          <p:cNvPr id="85" name="Straight Arrow Connector 84"/>
          <p:cNvCxnSpPr/>
          <p:nvPr/>
        </p:nvCxnSpPr>
        <p:spPr>
          <a:xfrm flipV="1">
            <a:off x="832809" y="1475053"/>
            <a:ext cx="922690" cy="6783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369208" y="1475053"/>
            <a:ext cx="2131259" cy="343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1" name="Object 1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288886"/>
              </p:ext>
            </p:extLst>
          </p:nvPr>
        </p:nvGraphicFramePr>
        <p:xfrm>
          <a:off x="6899932" y="2700338"/>
          <a:ext cx="1589087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53" name="Equation" r:id="rId5" imgW="749300" imgH="203200" progId="Equation.3">
                  <p:embed/>
                </p:oleObj>
              </mc:Choice>
              <mc:Fallback>
                <p:oleObj name="Equation" r:id="rId5" imgW="749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99932" y="2700338"/>
                        <a:ext cx="1589087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" name="Object 1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5990597"/>
              </p:ext>
            </p:extLst>
          </p:nvPr>
        </p:nvGraphicFramePr>
        <p:xfrm>
          <a:off x="5884863" y="1612900"/>
          <a:ext cx="3094037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54" name="Equation" r:id="rId7" imgW="1460500" imgH="203200" progId="Equation.3">
                  <p:embed/>
                </p:oleObj>
              </mc:Choice>
              <mc:Fallback>
                <p:oleObj name="Equation" r:id="rId7" imgW="146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884863" y="1612900"/>
                        <a:ext cx="3094037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3592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Encoding prior knowledge (HEX graph)</a:t>
            </a:r>
          </a:p>
          <a:p>
            <a:r>
              <a:rPr lang="en-US" dirty="0" smtClean="0"/>
              <a:t>Classification model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Efficient Exact Inference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Conclusion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34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Exact Inference is Intractable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67902"/>
            <a:ext cx="9227017" cy="1875477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Inference: 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omputing partition function</a:t>
            </a:r>
          </a:p>
          <a:p>
            <a:pPr lvl="1"/>
            <a:r>
              <a:rPr lang="en-US" sz="2400" dirty="0" smtClean="0"/>
              <a:t>Perform marginalization</a:t>
            </a:r>
          </a:p>
          <a:p>
            <a:r>
              <a:rPr lang="en-US" sz="2800" dirty="0" smtClean="0"/>
              <a:t>HEX-CRF can be densely connected (large </a:t>
            </a:r>
            <a:r>
              <a:rPr lang="en-US" sz="2800" dirty="0" err="1" smtClean="0"/>
              <a:t>treewidth</a:t>
            </a:r>
            <a:r>
              <a:rPr lang="en-US" sz="2800" dirty="0" smtClean="0"/>
              <a:t>) </a:t>
            </a:r>
          </a:p>
        </p:txBody>
      </p:sp>
      <p:sp>
        <p:nvSpPr>
          <p:cNvPr id="7" name="Oval 6"/>
          <p:cNvSpPr/>
          <p:nvPr/>
        </p:nvSpPr>
        <p:spPr>
          <a:xfrm>
            <a:off x="3034363" y="426567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88876" y="554407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2564" y="487874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01276" y="421907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7" idx="3"/>
            <a:endCxn id="8" idx="0"/>
          </p:cNvCxnSpPr>
          <p:nvPr/>
        </p:nvCxnSpPr>
        <p:spPr>
          <a:xfrm flipH="1">
            <a:off x="2447977" y="4537277"/>
            <a:ext cx="632985" cy="100680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5"/>
            <a:endCxn id="9" idx="0"/>
          </p:cNvCxnSpPr>
          <p:nvPr/>
        </p:nvCxnSpPr>
        <p:spPr>
          <a:xfrm>
            <a:off x="3305965" y="4537277"/>
            <a:ext cx="205700" cy="341470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4"/>
            <a:endCxn id="17" idx="0"/>
          </p:cNvCxnSpPr>
          <p:nvPr/>
        </p:nvCxnSpPr>
        <p:spPr>
          <a:xfrm flipH="1">
            <a:off x="4518562" y="4537277"/>
            <a:ext cx="341815" cy="27757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359461" y="481484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365215" y="54751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>
            <a:stCxn id="8" idx="6"/>
            <a:endCxn id="9" idx="2"/>
          </p:cNvCxnSpPr>
          <p:nvPr/>
        </p:nvCxnSpPr>
        <p:spPr>
          <a:xfrm flipV="1">
            <a:off x="2607077" y="5037848"/>
            <a:ext cx="745487" cy="665331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0" idx="2"/>
            <a:endCxn id="8" idx="5"/>
          </p:cNvCxnSpPr>
          <p:nvPr/>
        </p:nvCxnSpPr>
        <p:spPr>
          <a:xfrm flipH="1">
            <a:off x="2560478" y="5634298"/>
            <a:ext cx="2804737" cy="18138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0" idx="1"/>
            <a:endCxn id="9" idx="6"/>
          </p:cNvCxnSpPr>
          <p:nvPr/>
        </p:nvCxnSpPr>
        <p:spPr>
          <a:xfrm flipH="1" flipV="1">
            <a:off x="3670765" y="5037848"/>
            <a:ext cx="1741049" cy="483948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7" idx="5"/>
            <a:endCxn id="20" idx="0"/>
          </p:cNvCxnSpPr>
          <p:nvPr/>
        </p:nvCxnSpPr>
        <p:spPr>
          <a:xfrm>
            <a:off x="4631063" y="5086450"/>
            <a:ext cx="893253" cy="388747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0" idx="5"/>
            <a:endCxn id="20" idx="0"/>
          </p:cNvCxnSpPr>
          <p:nvPr/>
        </p:nvCxnSpPr>
        <p:spPr>
          <a:xfrm>
            <a:off x="4972878" y="4490678"/>
            <a:ext cx="551438" cy="9845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10" idx="2"/>
            <a:endCxn id="7" idx="6"/>
          </p:cNvCxnSpPr>
          <p:nvPr/>
        </p:nvCxnSpPr>
        <p:spPr>
          <a:xfrm flipH="1">
            <a:off x="3352564" y="4378177"/>
            <a:ext cx="1348712" cy="46599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3979353" y="346620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Arrow Connector 80"/>
          <p:cNvCxnSpPr>
            <a:endCxn id="7" idx="7"/>
          </p:cNvCxnSpPr>
          <p:nvPr/>
        </p:nvCxnSpPr>
        <p:spPr>
          <a:xfrm flipH="1">
            <a:off x="3305965" y="3737806"/>
            <a:ext cx="719987" cy="574468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endCxn id="17" idx="1"/>
          </p:cNvCxnSpPr>
          <p:nvPr/>
        </p:nvCxnSpPr>
        <p:spPr>
          <a:xfrm>
            <a:off x="4250955" y="3737806"/>
            <a:ext cx="155105" cy="112364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endCxn id="9" idx="7"/>
          </p:cNvCxnSpPr>
          <p:nvPr/>
        </p:nvCxnSpPr>
        <p:spPr>
          <a:xfrm flipH="1">
            <a:off x="3624166" y="3784405"/>
            <a:ext cx="514288" cy="1140941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Oval 110"/>
          <p:cNvSpPr/>
          <p:nvPr/>
        </p:nvSpPr>
        <p:spPr>
          <a:xfrm>
            <a:off x="5875174" y="486144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Arrow Connector 112"/>
          <p:cNvCxnSpPr>
            <a:stCxn id="17" idx="6"/>
            <a:endCxn id="111" idx="2"/>
          </p:cNvCxnSpPr>
          <p:nvPr/>
        </p:nvCxnSpPr>
        <p:spPr>
          <a:xfrm>
            <a:off x="4677662" y="4973949"/>
            <a:ext cx="1197512" cy="46599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20" idx="7"/>
          </p:cNvCxnSpPr>
          <p:nvPr/>
        </p:nvCxnSpPr>
        <p:spPr>
          <a:xfrm flipV="1">
            <a:off x="5636817" y="5172948"/>
            <a:ext cx="390757" cy="348848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0" idx="6"/>
            <a:endCxn id="111" idx="1"/>
          </p:cNvCxnSpPr>
          <p:nvPr/>
        </p:nvCxnSpPr>
        <p:spPr>
          <a:xfrm>
            <a:off x="5019477" y="4378177"/>
            <a:ext cx="902296" cy="52986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7" idx="4"/>
            <a:endCxn id="8" idx="6"/>
          </p:cNvCxnSpPr>
          <p:nvPr/>
        </p:nvCxnSpPr>
        <p:spPr>
          <a:xfrm flipH="1">
            <a:off x="2607077" y="5133049"/>
            <a:ext cx="1911485" cy="57013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1" idx="3"/>
            <a:endCxn id="8" idx="6"/>
          </p:cNvCxnSpPr>
          <p:nvPr/>
        </p:nvCxnSpPr>
        <p:spPr>
          <a:xfrm flipH="1">
            <a:off x="2607077" y="5133049"/>
            <a:ext cx="3314696" cy="57013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938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Observation 1: </a:t>
            </a:r>
            <a:r>
              <a:rPr lang="en-US" dirty="0"/>
              <a:t>E</a:t>
            </a:r>
            <a:r>
              <a:rPr lang="en-US" dirty="0" smtClean="0"/>
              <a:t>xclusions are good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83658" y="2976249"/>
            <a:ext cx="662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Car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519257" y="296888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Bird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436451" y="1506329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465580" y="148185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3674295" y="200269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674295" y="271097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682888" y="267401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665883" y="200269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6"/>
            <a:endCxn id="11" idx="2"/>
          </p:cNvCxnSpPr>
          <p:nvPr/>
        </p:nvCxnSpPr>
        <p:spPr>
          <a:xfrm>
            <a:off x="3992496" y="2161799"/>
            <a:ext cx="673387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4"/>
            <a:endCxn id="9" idx="0"/>
          </p:cNvCxnSpPr>
          <p:nvPr/>
        </p:nvCxnSpPr>
        <p:spPr>
          <a:xfrm>
            <a:off x="3833396" y="2320899"/>
            <a:ext cx="0" cy="39007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2"/>
            <a:endCxn id="9" idx="6"/>
          </p:cNvCxnSpPr>
          <p:nvPr/>
        </p:nvCxnSpPr>
        <p:spPr>
          <a:xfrm flipH="1">
            <a:off x="3992496" y="2833120"/>
            <a:ext cx="690392" cy="36952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0"/>
            <a:endCxn id="11" idx="4"/>
          </p:cNvCxnSpPr>
          <p:nvPr/>
        </p:nvCxnSpPr>
        <p:spPr>
          <a:xfrm flipH="1" flipV="1">
            <a:off x="4824984" y="2320899"/>
            <a:ext cx="17005" cy="35312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6"/>
            <a:endCxn id="10" idx="1"/>
          </p:cNvCxnSpPr>
          <p:nvPr/>
        </p:nvCxnSpPr>
        <p:spPr>
          <a:xfrm>
            <a:off x="3992496" y="2161799"/>
            <a:ext cx="736991" cy="558819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7"/>
            <a:endCxn id="11" idx="3"/>
          </p:cNvCxnSpPr>
          <p:nvPr/>
        </p:nvCxnSpPr>
        <p:spPr>
          <a:xfrm flipV="1">
            <a:off x="3945897" y="2274300"/>
            <a:ext cx="766585" cy="48327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277467" y="1481855"/>
            <a:ext cx="2364846" cy="2108459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75884" y="4953302"/>
            <a:ext cx="893220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C0504D"/>
                </a:solidFill>
              </a:rPr>
              <a:t>Lots </a:t>
            </a:r>
            <a:r>
              <a:rPr lang="en-US" sz="2400" dirty="0">
                <a:solidFill>
                  <a:srgbClr val="C0504D"/>
                </a:solidFill>
              </a:rPr>
              <a:t>of exclusions </a:t>
            </a:r>
            <a:r>
              <a:rPr lang="en-US" sz="2400" dirty="0" smtClean="0">
                <a:solidFill>
                  <a:srgbClr val="C0504D"/>
                </a:solidFill>
                <a:sym typeface="Wingdings"/>
              </a:rPr>
              <a:t> Small </a:t>
            </a:r>
            <a:r>
              <a:rPr lang="en-US" sz="2400" dirty="0" smtClean="0">
                <a:solidFill>
                  <a:srgbClr val="C0504D"/>
                </a:solidFill>
              </a:rPr>
              <a:t>state space </a:t>
            </a:r>
            <a:r>
              <a:rPr lang="en-US" sz="2400" dirty="0" smtClean="0">
                <a:solidFill>
                  <a:srgbClr val="C0504D"/>
                </a:solidFill>
                <a:sym typeface="Wingdings"/>
              </a:rPr>
              <a:t> Efficient inference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C0504D"/>
                </a:solidFill>
              </a:rPr>
              <a:t>Realistic graphs have lots of exclusions.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solidFill>
                  <a:srgbClr val="C0504D"/>
                </a:solidFill>
              </a:rPr>
              <a:t>Rigorous analysis in paper</a:t>
            </a:r>
            <a:r>
              <a:rPr lang="en-US" sz="2400" dirty="0" smtClean="0">
                <a:solidFill>
                  <a:srgbClr val="C0504D"/>
                </a:solidFill>
              </a:rPr>
              <a:t>.</a:t>
            </a:r>
            <a:endParaRPr lang="en-US" sz="2400" dirty="0">
              <a:solidFill>
                <a:srgbClr val="C0504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35328" y="3964581"/>
            <a:ext cx="526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of legal states is O(n), not O(2</a:t>
            </a:r>
            <a:r>
              <a:rPr lang="en-US" sz="2400" baseline="30000" dirty="0" smtClean="0"/>
              <a:t>n</a:t>
            </a:r>
            <a:r>
              <a:rPr lang="en-US" sz="2400" dirty="0" smtClean="0"/>
              <a:t>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28377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Observation 2: Equivalent graphs</a:t>
            </a:r>
            <a:endParaRPr lang="en-US" dirty="0"/>
          </a:p>
        </p:txBody>
      </p:sp>
      <p:grpSp>
        <p:nvGrpSpPr>
          <p:cNvPr id="272" name="Group 271"/>
          <p:cNvGrpSpPr/>
          <p:nvPr/>
        </p:nvGrpSpPr>
        <p:grpSpPr>
          <a:xfrm>
            <a:off x="3276617" y="1824979"/>
            <a:ext cx="3038282" cy="2447670"/>
            <a:chOff x="6174907" y="1768134"/>
            <a:chExt cx="3253376" cy="2620952"/>
          </a:xfrm>
        </p:grpSpPr>
        <p:sp>
          <p:nvSpPr>
            <p:cNvPr id="273" name="Oval 272"/>
            <p:cNvSpPr/>
            <p:nvPr/>
          </p:nvSpPr>
          <p:spPr>
            <a:xfrm>
              <a:off x="7617213" y="213496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4" name="Oval 273"/>
            <p:cNvSpPr/>
            <p:nvPr/>
          </p:nvSpPr>
          <p:spPr>
            <a:xfrm>
              <a:off x="6867241" y="2850508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5" name="Oval 274"/>
            <p:cNvSpPr/>
            <p:nvPr/>
          </p:nvSpPr>
          <p:spPr>
            <a:xfrm>
              <a:off x="8457489" y="3436914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6" name="Oval 275"/>
            <p:cNvSpPr/>
            <p:nvPr/>
          </p:nvSpPr>
          <p:spPr>
            <a:xfrm>
              <a:off x="8834338" y="2079669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77" name="Straight Arrow Connector 276"/>
            <p:cNvCxnSpPr>
              <a:stCxn id="273" idx="3"/>
              <a:endCxn id="274" idx="0"/>
            </p:cNvCxnSpPr>
            <p:nvPr/>
          </p:nvCxnSpPr>
          <p:spPr>
            <a:xfrm flipH="1">
              <a:off x="7001039" y="2363368"/>
              <a:ext cx="655363" cy="48714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Arrow Connector 277"/>
            <p:cNvCxnSpPr>
              <a:stCxn id="273" idx="5"/>
              <a:endCxn id="275" idx="1"/>
            </p:cNvCxnSpPr>
            <p:nvPr/>
          </p:nvCxnSpPr>
          <p:spPr>
            <a:xfrm>
              <a:off x="7845620" y="2363368"/>
              <a:ext cx="651058" cy="1112734"/>
            </a:xfrm>
            <a:prstGeom prst="straightConnector1">
              <a:avLst/>
            </a:prstGeom>
            <a:ln w="57150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Arrow Connector 278"/>
            <p:cNvCxnSpPr>
              <a:stCxn id="274" idx="5"/>
              <a:endCxn id="280" idx="0"/>
            </p:cNvCxnSpPr>
            <p:nvPr/>
          </p:nvCxnSpPr>
          <p:spPr>
            <a:xfrm>
              <a:off x="7095648" y="3078915"/>
              <a:ext cx="694552" cy="49179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/>
            <p:cNvSpPr/>
            <p:nvPr/>
          </p:nvSpPr>
          <p:spPr>
            <a:xfrm>
              <a:off x="7656402" y="357071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81" name="Straight Arrow Connector 280"/>
            <p:cNvCxnSpPr>
              <a:stCxn id="273" idx="6"/>
              <a:endCxn id="276" idx="2"/>
            </p:cNvCxnSpPr>
            <p:nvPr/>
          </p:nvCxnSpPr>
          <p:spPr>
            <a:xfrm flipV="1">
              <a:off x="7884809" y="2213467"/>
              <a:ext cx="949529" cy="55292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2" name="Straight Arrow Connector 281"/>
            <p:cNvCxnSpPr>
              <a:stCxn id="273" idx="4"/>
              <a:endCxn id="280" idx="7"/>
            </p:cNvCxnSpPr>
            <p:nvPr/>
          </p:nvCxnSpPr>
          <p:spPr>
            <a:xfrm>
              <a:off x="7751011" y="2402556"/>
              <a:ext cx="133798" cy="120734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3" name="TextBox 282"/>
            <p:cNvSpPr txBox="1"/>
            <p:nvPr/>
          </p:nvSpPr>
          <p:spPr>
            <a:xfrm>
              <a:off x="7521292" y="1772426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Dog</a:t>
              </a:r>
              <a:endParaRPr lang="en-US" sz="1400" dirty="0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8575208" y="1768134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Cat</a:t>
              </a:r>
              <a:endParaRPr lang="en-US" sz="1400" dirty="0"/>
            </a:p>
          </p:txBody>
        </p:sp>
        <p:sp>
          <p:nvSpPr>
            <p:cNvPr id="285" name="TextBox 284"/>
            <p:cNvSpPr txBox="1"/>
            <p:nvPr/>
          </p:nvSpPr>
          <p:spPr>
            <a:xfrm>
              <a:off x="6262340" y="2796355"/>
              <a:ext cx="929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Corgi</a:t>
              </a:r>
              <a:endParaRPr lang="en-US" sz="1400" dirty="0"/>
            </a:p>
          </p:txBody>
        </p:sp>
        <p:sp>
          <p:nvSpPr>
            <p:cNvPr id="286" name="TextBox 285"/>
            <p:cNvSpPr txBox="1"/>
            <p:nvPr/>
          </p:nvSpPr>
          <p:spPr>
            <a:xfrm>
              <a:off x="8434530" y="3648031"/>
              <a:ext cx="9937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Puppy</a:t>
              </a:r>
              <a:endParaRPr lang="en-US" sz="1400" dirty="0"/>
            </a:p>
          </p:txBody>
        </p:sp>
        <p:sp>
          <p:nvSpPr>
            <p:cNvPr id="287" name="TextBox 286"/>
            <p:cNvSpPr txBox="1"/>
            <p:nvPr/>
          </p:nvSpPr>
          <p:spPr>
            <a:xfrm>
              <a:off x="7414752" y="3828825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Pembroke Welsh Corgi</a:t>
              </a:r>
              <a:endParaRPr lang="en-US" sz="1400" dirty="0"/>
            </a:p>
          </p:txBody>
        </p:sp>
        <p:sp>
          <p:nvSpPr>
            <p:cNvPr id="289" name="Oval 288"/>
            <p:cNvSpPr/>
            <p:nvPr/>
          </p:nvSpPr>
          <p:spPr>
            <a:xfrm>
              <a:off x="6787532" y="3561230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90" name="Straight Arrow Connector 289"/>
            <p:cNvCxnSpPr>
              <a:stCxn id="274" idx="4"/>
              <a:endCxn id="289" idx="0"/>
            </p:cNvCxnSpPr>
            <p:nvPr/>
          </p:nvCxnSpPr>
          <p:spPr>
            <a:xfrm flipH="1">
              <a:off x="6921330" y="3118103"/>
              <a:ext cx="79709" cy="443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TextBox 290"/>
            <p:cNvSpPr txBox="1"/>
            <p:nvPr/>
          </p:nvSpPr>
          <p:spPr>
            <a:xfrm>
              <a:off x="6174907" y="3822199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Cardigan Welsh Corgi</a:t>
              </a:r>
              <a:endParaRPr lang="en-US" sz="1400" dirty="0"/>
            </a:p>
          </p:txBody>
        </p:sp>
      </p:grpSp>
      <p:cxnSp>
        <p:nvCxnSpPr>
          <p:cNvPr id="322" name="Straight Arrow Connector 321"/>
          <p:cNvCxnSpPr>
            <a:stCxn id="274" idx="6"/>
            <a:endCxn id="276" idx="3"/>
          </p:cNvCxnSpPr>
          <p:nvPr/>
        </p:nvCxnSpPr>
        <p:spPr>
          <a:xfrm flipV="1">
            <a:off x="4173082" y="2329223"/>
            <a:ext cx="1623738" cy="631522"/>
          </a:xfrm>
          <a:prstGeom prst="straightConnector1">
            <a:avLst/>
          </a:prstGeom>
          <a:ln w="57150" cmpd="sng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8" name="Straight Arrow Connector 327"/>
          <p:cNvCxnSpPr>
            <a:stCxn id="289" idx="6"/>
            <a:endCxn id="280" idx="2"/>
          </p:cNvCxnSpPr>
          <p:nvPr/>
        </p:nvCxnSpPr>
        <p:spPr>
          <a:xfrm>
            <a:off x="4098643" y="3624478"/>
            <a:ext cx="561521" cy="8854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939298" y="1824979"/>
            <a:ext cx="3498003" cy="2447670"/>
            <a:chOff x="5939298" y="1824979"/>
            <a:chExt cx="3498003" cy="2447670"/>
          </a:xfrm>
        </p:grpSpPr>
        <p:sp>
          <p:nvSpPr>
            <p:cNvPr id="218" name="Oval 217"/>
            <p:cNvSpPr/>
            <p:nvPr/>
          </p:nvSpPr>
          <p:spPr>
            <a:xfrm>
              <a:off x="7745968" y="2167554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9" name="Oval 218"/>
            <p:cNvSpPr/>
            <p:nvPr/>
          </p:nvSpPr>
          <p:spPr>
            <a:xfrm>
              <a:off x="7045580" y="2835793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0" name="Oval 219"/>
            <p:cNvSpPr/>
            <p:nvPr/>
          </p:nvSpPr>
          <p:spPr>
            <a:xfrm>
              <a:off x="8530690" y="3383429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1" name="Oval 220"/>
            <p:cNvSpPr/>
            <p:nvPr/>
          </p:nvSpPr>
          <p:spPr>
            <a:xfrm>
              <a:off x="8882624" y="2115917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22" name="Straight Arrow Connector 221"/>
            <p:cNvCxnSpPr>
              <a:stCxn id="218" idx="3"/>
              <a:endCxn id="219" idx="0"/>
            </p:cNvCxnSpPr>
            <p:nvPr/>
          </p:nvCxnSpPr>
          <p:spPr>
            <a:xfrm flipH="1">
              <a:off x="7170532" y="2380860"/>
              <a:ext cx="612034" cy="45493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>
              <a:stCxn id="218" idx="5"/>
              <a:endCxn id="220" idx="1"/>
            </p:cNvCxnSpPr>
            <p:nvPr/>
          </p:nvCxnSpPr>
          <p:spPr>
            <a:xfrm>
              <a:off x="7959274" y="2380860"/>
              <a:ext cx="608014" cy="1039167"/>
            </a:xfrm>
            <a:prstGeom prst="straightConnector1">
              <a:avLst/>
            </a:prstGeom>
            <a:ln w="57150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>
              <a:stCxn id="219" idx="5"/>
              <a:endCxn id="225" idx="0"/>
            </p:cNvCxnSpPr>
            <p:nvPr/>
          </p:nvCxnSpPr>
          <p:spPr>
            <a:xfrm>
              <a:off x="7258886" y="3049099"/>
              <a:ext cx="648632" cy="459281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7782566" y="3508380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26" name="Straight Arrow Connector 225"/>
            <p:cNvCxnSpPr>
              <a:stCxn id="218" idx="6"/>
              <a:endCxn id="221" idx="2"/>
            </p:cNvCxnSpPr>
            <p:nvPr/>
          </p:nvCxnSpPr>
          <p:spPr>
            <a:xfrm flipV="1">
              <a:off x="7995872" y="2240869"/>
              <a:ext cx="886752" cy="51636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>
              <a:stCxn id="218" idx="4"/>
              <a:endCxn id="225" idx="7"/>
            </p:cNvCxnSpPr>
            <p:nvPr/>
          </p:nvCxnSpPr>
          <p:spPr>
            <a:xfrm>
              <a:off x="7870920" y="2417457"/>
              <a:ext cx="124952" cy="1127521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TextBox 227"/>
            <p:cNvSpPr txBox="1"/>
            <p:nvPr/>
          </p:nvSpPr>
          <p:spPr>
            <a:xfrm>
              <a:off x="7656389" y="1828987"/>
              <a:ext cx="575437" cy="316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Dog</a:t>
              </a:r>
              <a:endParaRPr lang="en-US" sz="1400" dirty="0"/>
            </a:p>
          </p:txBody>
        </p:sp>
        <p:sp>
          <p:nvSpPr>
            <p:cNvPr id="229" name="TextBox 228"/>
            <p:cNvSpPr txBox="1"/>
            <p:nvPr/>
          </p:nvSpPr>
          <p:spPr>
            <a:xfrm>
              <a:off x="8640626" y="1824979"/>
              <a:ext cx="575437" cy="316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Cat</a:t>
              </a:r>
              <a:endParaRPr lang="en-US" sz="1400" dirty="0"/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6480671" y="2785220"/>
              <a:ext cx="867624" cy="316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Corgi</a:t>
              </a:r>
              <a:endParaRPr lang="en-US" sz="1400" dirty="0"/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8509249" y="3580588"/>
              <a:ext cx="928052" cy="3161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Puppy</a:t>
              </a:r>
              <a:endParaRPr lang="en-US" sz="1400" dirty="0"/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7556893" y="3749429"/>
              <a:ext cx="11042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Pembroke Welsh Corgi</a:t>
              </a:r>
              <a:endParaRPr lang="en-US" sz="1400" dirty="0"/>
            </a:p>
          </p:txBody>
        </p:sp>
        <p:cxnSp>
          <p:nvCxnSpPr>
            <p:cNvPr id="233" name="Straight Arrow Connector 232"/>
            <p:cNvCxnSpPr>
              <a:stCxn id="219" idx="6"/>
              <a:endCxn id="221" idx="3"/>
            </p:cNvCxnSpPr>
            <p:nvPr/>
          </p:nvCxnSpPr>
          <p:spPr>
            <a:xfrm flipV="1">
              <a:off x="7295484" y="2329223"/>
              <a:ext cx="1623738" cy="631522"/>
            </a:xfrm>
            <a:prstGeom prst="straightConnector1">
              <a:avLst/>
            </a:prstGeom>
            <a:ln w="57150" cmpd="sng">
              <a:solidFill>
                <a:schemeClr val="accent3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34" name="Oval 233"/>
            <p:cNvSpPr/>
            <p:nvPr/>
          </p:nvSpPr>
          <p:spPr>
            <a:xfrm>
              <a:off x="6971141" y="3499526"/>
              <a:ext cx="249904" cy="249903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35" name="Straight Arrow Connector 234"/>
            <p:cNvCxnSpPr>
              <a:stCxn id="219" idx="4"/>
              <a:endCxn id="234" idx="0"/>
            </p:cNvCxnSpPr>
            <p:nvPr/>
          </p:nvCxnSpPr>
          <p:spPr>
            <a:xfrm flipH="1">
              <a:off x="7096093" y="3085696"/>
              <a:ext cx="74439" cy="41383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TextBox 235"/>
            <p:cNvSpPr txBox="1"/>
            <p:nvPr/>
          </p:nvSpPr>
          <p:spPr>
            <a:xfrm>
              <a:off x="6399019" y="3743241"/>
              <a:ext cx="11042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Cardigan Welsh Corgi</a:t>
              </a:r>
              <a:endParaRPr lang="en-US" sz="1400" dirty="0"/>
            </a:p>
          </p:txBody>
        </p:sp>
        <p:cxnSp>
          <p:nvCxnSpPr>
            <p:cNvPr id="249" name="Straight Arrow Connector 248"/>
            <p:cNvCxnSpPr>
              <a:stCxn id="218" idx="3"/>
              <a:endCxn id="234" idx="7"/>
            </p:cNvCxnSpPr>
            <p:nvPr/>
          </p:nvCxnSpPr>
          <p:spPr>
            <a:xfrm flipH="1">
              <a:off x="7184447" y="2380860"/>
              <a:ext cx="598119" cy="1155263"/>
            </a:xfrm>
            <a:prstGeom prst="straightConnector1">
              <a:avLst/>
            </a:prstGeom>
            <a:ln w="57150" cmpd="sng">
              <a:solidFill>
                <a:srgbClr val="C0504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>
              <a:stCxn id="234" idx="6"/>
              <a:endCxn id="225" idx="2"/>
            </p:cNvCxnSpPr>
            <p:nvPr/>
          </p:nvCxnSpPr>
          <p:spPr>
            <a:xfrm>
              <a:off x="7221045" y="3624478"/>
              <a:ext cx="561521" cy="8854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50" name="Left Arrow 349"/>
            <p:cNvSpPr/>
            <p:nvPr/>
          </p:nvSpPr>
          <p:spPr>
            <a:xfrm flipH="1">
              <a:off x="5939298" y="2676964"/>
              <a:ext cx="510786" cy="634806"/>
            </a:xfrm>
            <a:prstGeom prst="leftArrow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0" name="Straight Arrow Connector 49"/>
          <p:cNvCxnSpPr/>
          <p:nvPr/>
        </p:nvCxnSpPr>
        <p:spPr>
          <a:xfrm flipV="1">
            <a:off x="8743996" y="2329223"/>
            <a:ext cx="175226" cy="1090803"/>
          </a:xfrm>
          <a:prstGeom prst="straightConnector1">
            <a:avLst/>
          </a:prstGeom>
          <a:ln w="57150" cmpd="sng">
            <a:solidFill>
              <a:srgbClr val="C0504D"/>
            </a:solidFill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7972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Observation 2: Equivalent graphs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7691" y="4606566"/>
            <a:ext cx="426629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Sparse equivalent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Small </a:t>
            </a:r>
            <a:r>
              <a:rPr lang="en-US" sz="2400" dirty="0" err="1" smtClean="0"/>
              <a:t>Treewidth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/>
              </a:rPr>
              <a:t>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D</a:t>
            </a:r>
            <a:r>
              <a:rPr lang="en-US" sz="2400" dirty="0" smtClean="0"/>
              <a:t>ynamic programming</a:t>
            </a:r>
            <a:endParaRPr lang="en-US" sz="2400" dirty="0"/>
          </a:p>
        </p:txBody>
      </p:sp>
      <p:grpSp>
        <p:nvGrpSpPr>
          <p:cNvPr id="271" name="Group 270"/>
          <p:cNvGrpSpPr/>
          <p:nvPr/>
        </p:nvGrpSpPr>
        <p:grpSpPr>
          <a:xfrm>
            <a:off x="6399019" y="1824979"/>
            <a:ext cx="3038282" cy="2447670"/>
            <a:chOff x="6174907" y="1768134"/>
            <a:chExt cx="3253376" cy="2620952"/>
          </a:xfrm>
        </p:grpSpPr>
        <p:sp>
          <p:nvSpPr>
            <p:cNvPr id="218" name="Oval 217"/>
            <p:cNvSpPr/>
            <p:nvPr/>
          </p:nvSpPr>
          <p:spPr>
            <a:xfrm>
              <a:off x="7617213" y="213496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9" name="Oval 218"/>
            <p:cNvSpPr/>
            <p:nvPr/>
          </p:nvSpPr>
          <p:spPr>
            <a:xfrm>
              <a:off x="6867241" y="2850508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0" name="Oval 219"/>
            <p:cNvSpPr/>
            <p:nvPr/>
          </p:nvSpPr>
          <p:spPr>
            <a:xfrm>
              <a:off x="8457489" y="3436914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1" name="Oval 220"/>
            <p:cNvSpPr/>
            <p:nvPr/>
          </p:nvSpPr>
          <p:spPr>
            <a:xfrm>
              <a:off x="8834338" y="2079669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22" name="Straight Arrow Connector 221"/>
            <p:cNvCxnSpPr>
              <a:stCxn id="218" idx="3"/>
              <a:endCxn id="219" idx="0"/>
            </p:cNvCxnSpPr>
            <p:nvPr/>
          </p:nvCxnSpPr>
          <p:spPr>
            <a:xfrm flipH="1">
              <a:off x="7001039" y="2363368"/>
              <a:ext cx="655363" cy="48714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>
              <a:stCxn id="218" idx="5"/>
              <a:endCxn id="220" idx="1"/>
            </p:cNvCxnSpPr>
            <p:nvPr/>
          </p:nvCxnSpPr>
          <p:spPr>
            <a:xfrm>
              <a:off x="7845620" y="2363368"/>
              <a:ext cx="651058" cy="1112734"/>
            </a:xfrm>
            <a:prstGeom prst="straightConnector1">
              <a:avLst/>
            </a:prstGeom>
            <a:ln w="57150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>
              <a:stCxn id="219" idx="5"/>
              <a:endCxn id="225" idx="0"/>
            </p:cNvCxnSpPr>
            <p:nvPr/>
          </p:nvCxnSpPr>
          <p:spPr>
            <a:xfrm>
              <a:off x="7095648" y="3078915"/>
              <a:ext cx="694552" cy="49179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7656402" y="357071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26" name="Straight Arrow Connector 225"/>
            <p:cNvCxnSpPr>
              <a:stCxn id="218" idx="6"/>
              <a:endCxn id="221" idx="2"/>
            </p:cNvCxnSpPr>
            <p:nvPr/>
          </p:nvCxnSpPr>
          <p:spPr>
            <a:xfrm flipV="1">
              <a:off x="7884809" y="2213467"/>
              <a:ext cx="949529" cy="55292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>
              <a:stCxn id="218" idx="4"/>
              <a:endCxn id="225" idx="7"/>
            </p:cNvCxnSpPr>
            <p:nvPr/>
          </p:nvCxnSpPr>
          <p:spPr>
            <a:xfrm>
              <a:off x="7751011" y="2402556"/>
              <a:ext cx="133798" cy="120734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TextBox 227"/>
            <p:cNvSpPr txBox="1"/>
            <p:nvPr/>
          </p:nvSpPr>
          <p:spPr>
            <a:xfrm>
              <a:off x="7521292" y="1772426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Dog</a:t>
              </a:r>
              <a:endParaRPr lang="en-US" sz="1400" dirty="0"/>
            </a:p>
          </p:txBody>
        </p:sp>
        <p:sp>
          <p:nvSpPr>
            <p:cNvPr id="229" name="TextBox 228"/>
            <p:cNvSpPr txBox="1"/>
            <p:nvPr/>
          </p:nvSpPr>
          <p:spPr>
            <a:xfrm>
              <a:off x="8575208" y="1768134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Cat</a:t>
              </a:r>
              <a:endParaRPr lang="en-US" sz="1400" dirty="0"/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6262340" y="2796355"/>
              <a:ext cx="929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Corgi</a:t>
              </a:r>
              <a:endParaRPr lang="en-US" sz="1400" dirty="0"/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8434530" y="3648031"/>
              <a:ext cx="9937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Puppy</a:t>
              </a:r>
              <a:endParaRPr lang="en-US" sz="1400" dirty="0"/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7414752" y="3828825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Pembroke Welsh Corgi</a:t>
              </a:r>
              <a:endParaRPr lang="en-US" sz="1400" dirty="0"/>
            </a:p>
          </p:txBody>
        </p:sp>
        <p:cxnSp>
          <p:nvCxnSpPr>
            <p:cNvPr id="233" name="Straight Arrow Connector 232"/>
            <p:cNvCxnSpPr>
              <a:stCxn id="219" idx="6"/>
              <a:endCxn id="221" idx="3"/>
            </p:cNvCxnSpPr>
            <p:nvPr/>
          </p:nvCxnSpPr>
          <p:spPr>
            <a:xfrm flipV="1">
              <a:off x="7134837" y="2308076"/>
              <a:ext cx="1738690" cy="676230"/>
            </a:xfrm>
            <a:prstGeom prst="straightConnector1">
              <a:avLst/>
            </a:prstGeom>
            <a:ln w="57150" cmpd="sng">
              <a:solidFill>
                <a:schemeClr val="accent3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34" name="Oval 233"/>
            <p:cNvSpPr/>
            <p:nvPr/>
          </p:nvSpPr>
          <p:spPr>
            <a:xfrm>
              <a:off x="6787532" y="3561230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35" name="Straight Arrow Connector 234"/>
            <p:cNvCxnSpPr>
              <a:stCxn id="219" idx="4"/>
              <a:endCxn id="234" idx="0"/>
            </p:cNvCxnSpPr>
            <p:nvPr/>
          </p:nvCxnSpPr>
          <p:spPr>
            <a:xfrm flipH="1">
              <a:off x="6921330" y="3118103"/>
              <a:ext cx="79709" cy="443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TextBox 235"/>
            <p:cNvSpPr txBox="1"/>
            <p:nvPr/>
          </p:nvSpPr>
          <p:spPr>
            <a:xfrm>
              <a:off x="6174907" y="3822199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Cardigan Welsh Corgi</a:t>
              </a:r>
              <a:endParaRPr lang="en-US" sz="1400" dirty="0"/>
            </a:p>
          </p:txBody>
        </p:sp>
        <p:cxnSp>
          <p:nvCxnSpPr>
            <p:cNvPr id="239" name="Straight Arrow Connector 238"/>
            <p:cNvCxnSpPr>
              <a:stCxn id="234" idx="6"/>
              <a:endCxn id="221" idx="3"/>
            </p:cNvCxnSpPr>
            <p:nvPr/>
          </p:nvCxnSpPr>
          <p:spPr>
            <a:xfrm flipV="1">
              <a:off x="7055128" y="2308076"/>
              <a:ext cx="1818399" cy="1386952"/>
            </a:xfrm>
            <a:prstGeom prst="straightConnector1">
              <a:avLst/>
            </a:prstGeom>
            <a:ln w="5715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3" name="Straight Arrow Connector 242"/>
            <p:cNvCxnSpPr>
              <a:stCxn id="225" idx="6"/>
              <a:endCxn id="221" idx="3"/>
            </p:cNvCxnSpPr>
            <p:nvPr/>
          </p:nvCxnSpPr>
          <p:spPr>
            <a:xfrm flipV="1">
              <a:off x="7923998" y="2308076"/>
              <a:ext cx="949529" cy="1396433"/>
            </a:xfrm>
            <a:prstGeom prst="straightConnector1">
              <a:avLst/>
            </a:prstGeom>
            <a:ln w="5715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6" name="Straight Arrow Connector 245"/>
            <p:cNvCxnSpPr>
              <a:stCxn id="220" idx="7"/>
              <a:endCxn id="221" idx="3"/>
            </p:cNvCxnSpPr>
            <p:nvPr/>
          </p:nvCxnSpPr>
          <p:spPr>
            <a:xfrm flipV="1">
              <a:off x="8685896" y="2308076"/>
              <a:ext cx="187631" cy="1168026"/>
            </a:xfrm>
            <a:prstGeom prst="straightConnector1">
              <a:avLst/>
            </a:prstGeom>
            <a:ln w="5715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9" name="Straight Arrow Connector 248"/>
            <p:cNvCxnSpPr>
              <a:stCxn id="218" idx="3"/>
              <a:endCxn id="234" idx="7"/>
            </p:cNvCxnSpPr>
            <p:nvPr/>
          </p:nvCxnSpPr>
          <p:spPr>
            <a:xfrm flipH="1">
              <a:off x="7015939" y="2363368"/>
              <a:ext cx="640463" cy="1237050"/>
            </a:xfrm>
            <a:prstGeom prst="straightConnector1">
              <a:avLst/>
            </a:prstGeom>
            <a:ln w="57150" cmpd="sng">
              <a:solidFill>
                <a:srgbClr val="C0504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2" name="Group 271"/>
          <p:cNvGrpSpPr/>
          <p:nvPr/>
        </p:nvGrpSpPr>
        <p:grpSpPr>
          <a:xfrm>
            <a:off x="3276617" y="1824979"/>
            <a:ext cx="3038282" cy="2447670"/>
            <a:chOff x="6174907" y="1768134"/>
            <a:chExt cx="3253376" cy="2620952"/>
          </a:xfrm>
        </p:grpSpPr>
        <p:sp>
          <p:nvSpPr>
            <p:cNvPr id="273" name="Oval 272"/>
            <p:cNvSpPr/>
            <p:nvPr/>
          </p:nvSpPr>
          <p:spPr>
            <a:xfrm>
              <a:off x="7617213" y="213496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4" name="Oval 273"/>
            <p:cNvSpPr/>
            <p:nvPr/>
          </p:nvSpPr>
          <p:spPr>
            <a:xfrm>
              <a:off x="6867241" y="2850508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5" name="Oval 274"/>
            <p:cNvSpPr/>
            <p:nvPr/>
          </p:nvSpPr>
          <p:spPr>
            <a:xfrm>
              <a:off x="8457489" y="3436914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6" name="Oval 275"/>
            <p:cNvSpPr/>
            <p:nvPr/>
          </p:nvSpPr>
          <p:spPr>
            <a:xfrm>
              <a:off x="8834338" y="2079669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77" name="Straight Arrow Connector 276"/>
            <p:cNvCxnSpPr>
              <a:stCxn id="273" idx="3"/>
              <a:endCxn id="274" idx="0"/>
            </p:cNvCxnSpPr>
            <p:nvPr/>
          </p:nvCxnSpPr>
          <p:spPr>
            <a:xfrm flipH="1">
              <a:off x="7001039" y="2363368"/>
              <a:ext cx="655363" cy="48714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Arrow Connector 277"/>
            <p:cNvCxnSpPr>
              <a:stCxn id="273" idx="5"/>
              <a:endCxn id="275" idx="1"/>
            </p:cNvCxnSpPr>
            <p:nvPr/>
          </p:nvCxnSpPr>
          <p:spPr>
            <a:xfrm>
              <a:off x="7845620" y="2363368"/>
              <a:ext cx="651058" cy="1112734"/>
            </a:xfrm>
            <a:prstGeom prst="straightConnector1">
              <a:avLst/>
            </a:prstGeom>
            <a:ln w="57150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Arrow Connector 278"/>
            <p:cNvCxnSpPr>
              <a:stCxn id="274" idx="5"/>
              <a:endCxn id="280" idx="0"/>
            </p:cNvCxnSpPr>
            <p:nvPr/>
          </p:nvCxnSpPr>
          <p:spPr>
            <a:xfrm>
              <a:off x="7095648" y="3078915"/>
              <a:ext cx="694552" cy="49179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/>
            <p:cNvSpPr/>
            <p:nvPr/>
          </p:nvSpPr>
          <p:spPr>
            <a:xfrm>
              <a:off x="7656402" y="357071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81" name="Straight Arrow Connector 280"/>
            <p:cNvCxnSpPr>
              <a:stCxn id="273" idx="6"/>
              <a:endCxn id="276" idx="2"/>
            </p:cNvCxnSpPr>
            <p:nvPr/>
          </p:nvCxnSpPr>
          <p:spPr>
            <a:xfrm flipV="1">
              <a:off x="7884809" y="2213467"/>
              <a:ext cx="949529" cy="55292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2" name="Straight Arrow Connector 281"/>
            <p:cNvCxnSpPr>
              <a:stCxn id="273" idx="4"/>
              <a:endCxn id="280" idx="7"/>
            </p:cNvCxnSpPr>
            <p:nvPr/>
          </p:nvCxnSpPr>
          <p:spPr>
            <a:xfrm>
              <a:off x="7751011" y="2402556"/>
              <a:ext cx="133798" cy="120734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3" name="TextBox 282"/>
            <p:cNvSpPr txBox="1"/>
            <p:nvPr/>
          </p:nvSpPr>
          <p:spPr>
            <a:xfrm>
              <a:off x="7521292" y="1772426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Dog</a:t>
              </a:r>
              <a:endParaRPr lang="en-US" sz="1400" dirty="0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8575208" y="1768134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Cat</a:t>
              </a:r>
              <a:endParaRPr lang="en-US" sz="1400" dirty="0"/>
            </a:p>
          </p:txBody>
        </p:sp>
        <p:sp>
          <p:nvSpPr>
            <p:cNvPr id="285" name="TextBox 284"/>
            <p:cNvSpPr txBox="1"/>
            <p:nvPr/>
          </p:nvSpPr>
          <p:spPr>
            <a:xfrm>
              <a:off x="6262340" y="2796355"/>
              <a:ext cx="929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Corgi</a:t>
              </a:r>
              <a:endParaRPr lang="en-US" sz="1400" dirty="0"/>
            </a:p>
          </p:txBody>
        </p:sp>
        <p:sp>
          <p:nvSpPr>
            <p:cNvPr id="286" name="TextBox 285"/>
            <p:cNvSpPr txBox="1"/>
            <p:nvPr/>
          </p:nvSpPr>
          <p:spPr>
            <a:xfrm>
              <a:off x="8434530" y="3648031"/>
              <a:ext cx="9937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Puppy</a:t>
              </a:r>
              <a:endParaRPr lang="en-US" sz="1400" dirty="0"/>
            </a:p>
          </p:txBody>
        </p:sp>
        <p:sp>
          <p:nvSpPr>
            <p:cNvPr id="287" name="TextBox 286"/>
            <p:cNvSpPr txBox="1"/>
            <p:nvPr/>
          </p:nvSpPr>
          <p:spPr>
            <a:xfrm>
              <a:off x="7414752" y="3828825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Pembroke Welsh Corgi</a:t>
              </a:r>
              <a:endParaRPr lang="en-US" sz="1400" dirty="0"/>
            </a:p>
          </p:txBody>
        </p:sp>
        <p:sp>
          <p:nvSpPr>
            <p:cNvPr id="289" name="Oval 288"/>
            <p:cNvSpPr/>
            <p:nvPr/>
          </p:nvSpPr>
          <p:spPr>
            <a:xfrm>
              <a:off x="6787532" y="3561230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290" name="Straight Arrow Connector 289"/>
            <p:cNvCxnSpPr>
              <a:stCxn id="274" idx="4"/>
              <a:endCxn id="289" idx="0"/>
            </p:cNvCxnSpPr>
            <p:nvPr/>
          </p:nvCxnSpPr>
          <p:spPr>
            <a:xfrm flipH="1">
              <a:off x="6921330" y="3118103"/>
              <a:ext cx="79709" cy="443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TextBox 290"/>
            <p:cNvSpPr txBox="1"/>
            <p:nvPr/>
          </p:nvSpPr>
          <p:spPr>
            <a:xfrm>
              <a:off x="6174907" y="3822199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Cardigan Welsh Corgi</a:t>
              </a:r>
              <a:endParaRPr lang="en-US" sz="1400" dirty="0"/>
            </a:p>
          </p:txBody>
        </p:sp>
      </p:grpSp>
      <p:grpSp>
        <p:nvGrpSpPr>
          <p:cNvPr id="296" name="Group 295"/>
          <p:cNvGrpSpPr/>
          <p:nvPr/>
        </p:nvGrpSpPr>
        <p:grpSpPr>
          <a:xfrm>
            <a:off x="42159" y="1823920"/>
            <a:ext cx="3038282" cy="2448728"/>
            <a:chOff x="6174907" y="1767001"/>
            <a:chExt cx="3253376" cy="2622085"/>
          </a:xfrm>
        </p:grpSpPr>
        <p:sp>
          <p:nvSpPr>
            <p:cNvPr id="297" name="Oval 296"/>
            <p:cNvSpPr/>
            <p:nvPr/>
          </p:nvSpPr>
          <p:spPr>
            <a:xfrm>
              <a:off x="7617213" y="213496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98" name="Oval 297"/>
            <p:cNvSpPr/>
            <p:nvPr/>
          </p:nvSpPr>
          <p:spPr>
            <a:xfrm>
              <a:off x="6867241" y="2850508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99" name="Oval 298"/>
            <p:cNvSpPr/>
            <p:nvPr/>
          </p:nvSpPr>
          <p:spPr>
            <a:xfrm>
              <a:off x="8457489" y="3436914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00" name="Oval 299"/>
            <p:cNvSpPr/>
            <p:nvPr/>
          </p:nvSpPr>
          <p:spPr>
            <a:xfrm>
              <a:off x="8834338" y="2079669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01" name="Straight Arrow Connector 300"/>
            <p:cNvCxnSpPr>
              <a:stCxn id="297" idx="3"/>
              <a:endCxn id="298" idx="0"/>
            </p:cNvCxnSpPr>
            <p:nvPr/>
          </p:nvCxnSpPr>
          <p:spPr>
            <a:xfrm flipH="1">
              <a:off x="7001039" y="2363368"/>
              <a:ext cx="655363" cy="48714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Arrow Connector 301"/>
            <p:cNvCxnSpPr>
              <a:stCxn id="297" idx="5"/>
              <a:endCxn id="299" idx="1"/>
            </p:cNvCxnSpPr>
            <p:nvPr/>
          </p:nvCxnSpPr>
          <p:spPr>
            <a:xfrm>
              <a:off x="7845620" y="2363368"/>
              <a:ext cx="651058" cy="1112734"/>
            </a:xfrm>
            <a:prstGeom prst="straightConnector1">
              <a:avLst/>
            </a:prstGeom>
            <a:ln w="57150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Arrow Connector 302"/>
            <p:cNvCxnSpPr>
              <a:stCxn id="298" idx="5"/>
              <a:endCxn id="304" idx="0"/>
            </p:cNvCxnSpPr>
            <p:nvPr/>
          </p:nvCxnSpPr>
          <p:spPr>
            <a:xfrm>
              <a:off x="7095648" y="3078915"/>
              <a:ext cx="694552" cy="49179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4" name="Oval 303"/>
            <p:cNvSpPr/>
            <p:nvPr/>
          </p:nvSpPr>
          <p:spPr>
            <a:xfrm>
              <a:off x="7656402" y="3570711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05" name="Straight Arrow Connector 304"/>
            <p:cNvCxnSpPr>
              <a:stCxn id="297" idx="6"/>
              <a:endCxn id="300" idx="2"/>
            </p:cNvCxnSpPr>
            <p:nvPr/>
          </p:nvCxnSpPr>
          <p:spPr>
            <a:xfrm flipV="1">
              <a:off x="7884809" y="2213467"/>
              <a:ext cx="949529" cy="55292"/>
            </a:xfrm>
            <a:prstGeom prst="straightConnector1">
              <a:avLst/>
            </a:prstGeom>
            <a:ln w="57150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07" name="TextBox 306"/>
            <p:cNvSpPr txBox="1"/>
            <p:nvPr/>
          </p:nvSpPr>
          <p:spPr>
            <a:xfrm>
              <a:off x="7521292" y="1772426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Dog</a:t>
              </a:r>
              <a:endParaRPr lang="en-US" sz="1400" dirty="0"/>
            </a:p>
          </p:txBody>
        </p:sp>
        <p:sp>
          <p:nvSpPr>
            <p:cNvPr id="308" name="TextBox 307"/>
            <p:cNvSpPr txBox="1"/>
            <p:nvPr/>
          </p:nvSpPr>
          <p:spPr>
            <a:xfrm>
              <a:off x="8583322" y="1767001"/>
              <a:ext cx="616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Cat</a:t>
              </a:r>
              <a:endParaRPr lang="en-US" sz="1400" dirty="0"/>
            </a:p>
          </p:txBody>
        </p:sp>
        <p:sp>
          <p:nvSpPr>
            <p:cNvPr id="309" name="TextBox 308"/>
            <p:cNvSpPr txBox="1"/>
            <p:nvPr/>
          </p:nvSpPr>
          <p:spPr>
            <a:xfrm>
              <a:off x="6262340" y="2796355"/>
              <a:ext cx="929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Corgi</a:t>
              </a:r>
              <a:endParaRPr lang="en-US" sz="1400" dirty="0"/>
            </a:p>
          </p:txBody>
        </p:sp>
        <p:sp>
          <p:nvSpPr>
            <p:cNvPr id="310" name="TextBox 309"/>
            <p:cNvSpPr txBox="1"/>
            <p:nvPr/>
          </p:nvSpPr>
          <p:spPr>
            <a:xfrm>
              <a:off x="8434530" y="3648031"/>
              <a:ext cx="9937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Puppy</a:t>
              </a:r>
              <a:endParaRPr lang="en-US" sz="1400" dirty="0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7414752" y="3828825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Pembroke Welsh Corgi</a:t>
              </a:r>
              <a:endParaRPr lang="en-US" sz="1400" dirty="0"/>
            </a:p>
          </p:txBody>
        </p:sp>
        <p:sp>
          <p:nvSpPr>
            <p:cNvPr id="313" name="Oval 312"/>
            <p:cNvSpPr/>
            <p:nvPr/>
          </p:nvSpPr>
          <p:spPr>
            <a:xfrm>
              <a:off x="6787532" y="3561230"/>
              <a:ext cx="267596" cy="267595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14" name="Straight Arrow Connector 313"/>
            <p:cNvCxnSpPr>
              <a:stCxn id="298" idx="4"/>
              <a:endCxn id="313" idx="0"/>
            </p:cNvCxnSpPr>
            <p:nvPr/>
          </p:nvCxnSpPr>
          <p:spPr>
            <a:xfrm flipH="1">
              <a:off x="6921330" y="3118103"/>
              <a:ext cx="79709" cy="443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TextBox 314"/>
            <p:cNvSpPr txBox="1"/>
            <p:nvPr/>
          </p:nvSpPr>
          <p:spPr>
            <a:xfrm>
              <a:off x="6174907" y="3822199"/>
              <a:ext cx="1182470" cy="56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Cardigan Welsh Corgi</a:t>
              </a:r>
              <a:endParaRPr lang="en-US" sz="1400" dirty="0"/>
            </a:p>
          </p:txBody>
        </p:sp>
      </p:grpSp>
      <p:cxnSp>
        <p:nvCxnSpPr>
          <p:cNvPr id="322" name="Straight Arrow Connector 321"/>
          <p:cNvCxnSpPr>
            <a:stCxn id="274" idx="6"/>
            <a:endCxn id="276" idx="3"/>
          </p:cNvCxnSpPr>
          <p:nvPr/>
        </p:nvCxnSpPr>
        <p:spPr>
          <a:xfrm flipV="1">
            <a:off x="4173082" y="2329223"/>
            <a:ext cx="1623738" cy="631522"/>
          </a:xfrm>
          <a:prstGeom prst="straightConnector1">
            <a:avLst/>
          </a:prstGeom>
          <a:ln w="57150" cmpd="sng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5" name="Straight Arrow Connector 324"/>
          <p:cNvCxnSpPr>
            <a:stCxn id="313" idx="6"/>
            <a:endCxn id="304" idx="2"/>
          </p:cNvCxnSpPr>
          <p:nvPr/>
        </p:nvCxnSpPr>
        <p:spPr>
          <a:xfrm>
            <a:off x="864185" y="3624478"/>
            <a:ext cx="561521" cy="8854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8" name="Straight Arrow Connector 327"/>
          <p:cNvCxnSpPr>
            <a:stCxn id="289" idx="6"/>
            <a:endCxn id="280" idx="2"/>
          </p:cNvCxnSpPr>
          <p:nvPr/>
        </p:nvCxnSpPr>
        <p:spPr>
          <a:xfrm>
            <a:off x="4098643" y="3624478"/>
            <a:ext cx="561521" cy="8854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1" name="Straight Arrow Connector 330"/>
          <p:cNvCxnSpPr>
            <a:stCxn id="234" idx="6"/>
            <a:endCxn id="225" idx="2"/>
          </p:cNvCxnSpPr>
          <p:nvPr/>
        </p:nvCxnSpPr>
        <p:spPr>
          <a:xfrm>
            <a:off x="7221045" y="3624478"/>
            <a:ext cx="561521" cy="8854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8" name="TextBox 347"/>
          <p:cNvSpPr txBox="1"/>
          <p:nvPr/>
        </p:nvSpPr>
        <p:spPr>
          <a:xfrm>
            <a:off x="6546166" y="4555766"/>
            <a:ext cx="332246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Dense equivalent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Prune states </a:t>
            </a:r>
            <a:r>
              <a:rPr lang="en-US" sz="2400" dirty="0" smtClean="0">
                <a:sym typeface="Wingdings"/>
              </a:rPr>
              <a:t>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ym typeface="Wingdings"/>
              </a:rPr>
              <a:t>Can brute force</a:t>
            </a:r>
          </a:p>
        </p:txBody>
      </p:sp>
      <p:sp>
        <p:nvSpPr>
          <p:cNvPr id="349" name="Left Arrow 348"/>
          <p:cNvSpPr/>
          <p:nvPr/>
        </p:nvSpPr>
        <p:spPr>
          <a:xfrm>
            <a:off x="2775668" y="2712793"/>
            <a:ext cx="484324" cy="634806"/>
          </a:xfrm>
          <a:prstGeom prst="lef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Left Arrow 349"/>
          <p:cNvSpPr/>
          <p:nvPr/>
        </p:nvSpPr>
        <p:spPr>
          <a:xfrm flipH="1">
            <a:off x="5939298" y="2676964"/>
            <a:ext cx="510786" cy="634806"/>
          </a:xfrm>
          <a:prstGeom prst="lef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0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4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/>
          <p:cNvGrpSpPr/>
          <p:nvPr/>
        </p:nvGrpSpPr>
        <p:grpSpPr>
          <a:xfrm>
            <a:off x="6104935" y="3809883"/>
            <a:ext cx="2966289" cy="2741406"/>
            <a:chOff x="5170802" y="1171932"/>
            <a:chExt cx="2966289" cy="2741406"/>
          </a:xfrm>
        </p:grpSpPr>
        <p:grpSp>
          <p:nvGrpSpPr>
            <p:cNvPr id="135" name="Group 134"/>
            <p:cNvGrpSpPr/>
            <p:nvPr/>
          </p:nvGrpSpPr>
          <p:grpSpPr>
            <a:xfrm>
              <a:off x="5403732" y="1804498"/>
              <a:ext cx="1440213" cy="893221"/>
              <a:chOff x="6110536" y="2200571"/>
              <a:chExt cx="1695937" cy="1051821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6361830" y="2228698"/>
                <a:ext cx="1336117" cy="870568"/>
                <a:chOff x="703157" y="179485"/>
                <a:chExt cx="1336117" cy="870568"/>
              </a:xfrm>
            </p:grpSpPr>
            <p:sp>
              <p:nvSpPr>
                <p:cNvPr id="215" name="Oval 214"/>
                <p:cNvSpPr/>
                <p:nvPr/>
              </p:nvSpPr>
              <p:spPr>
                <a:xfrm>
                  <a:off x="1145131" y="179485"/>
                  <a:ext cx="320253" cy="320252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smtClean="0"/>
                    <a:t>A</a:t>
                  </a:r>
                  <a:endParaRPr lang="en-US" sz="1200" b="1" dirty="0"/>
                </a:p>
              </p:txBody>
            </p:sp>
            <p:sp>
              <p:nvSpPr>
                <p:cNvPr id="216" name="Oval 215"/>
                <p:cNvSpPr>
                  <a:spLocks/>
                </p:cNvSpPr>
                <p:nvPr/>
              </p:nvSpPr>
              <p:spPr>
                <a:xfrm>
                  <a:off x="703157" y="569993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cxnSp>
              <p:nvCxnSpPr>
                <p:cNvPr id="217" name="Straight Arrow Connector 216"/>
                <p:cNvCxnSpPr>
                  <a:stCxn id="215" idx="3"/>
                  <a:endCxn id="216" idx="0"/>
                </p:cNvCxnSpPr>
                <p:nvPr/>
              </p:nvCxnSpPr>
              <p:spPr>
                <a:xfrm flipH="1">
                  <a:off x="863177" y="452837"/>
                  <a:ext cx="328854" cy="117156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Arrow Connector 217"/>
                <p:cNvCxnSpPr>
                  <a:stCxn id="215" idx="5"/>
                  <a:endCxn id="219" idx="1"/>
                </p:cNvCxnSpPr>
                <p:nvPr/>
              </p:nvCxnSpPr>
              <p:spPr>
                <a:xfrm>
                  <a:off x="1418484" y="452837"/>
                  <a:ext cx="347618" cy="324045"/>
                </a:xfrm>
                <a:prstGeom prst="straightConnector1">
                  <a:avLst/>
                </a:prstGeom>
                <a:ln w="28575" cmpd="sng">
                  <a:solidFill>
                    <a:srgbClr val="F7964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9" name="Oval 218"/>
                <p:cNvSpPr>
                  <a:spLocks noChangeAspect="1"/>
                </p:cNvSpPr>
                <p:nvPr/>
              </p:nvSpPr>
              <p:spPr>
                <a:xfrm>
                  <a:off x="1719233" y="73001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</p:grpSp>
          <p:sp>
            <p:nvSpPr>
              <p:cNvPr id="214" name="Oval 213"/>
              <p:cNvSpPr/>
              <p:nvPr/>
            </p:nvSpPr>
            <p:spPr>
              <a:xfrm rot="1683189">
                <a:off x="6110536" y="2200571"/>
                <a:ext cx="1695937" cy="105182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5170802" y="3009508"/>
              <a:ext cx="1271596" cy="860784"/>
              <a:chOff x="5882053" y="4043123"/>
              <a:chExt cx="1497380" cy="1013625"/>
            </a:xfrm>
          </p:grpSpPr>
          <p:grpSp>
            <p:nvGrpSpPr>
              <p:cNvPr id="194" name="Group 193"/>
              <p:cNvGrpSpPr/>
              <p:nvPr/>
            </p:nvGrpSpPr>
            <p:grpSpPr>
              <a:xfrm>
                <a:off x="6255745" y="4043123"/>
                <a:ext cx="886922" cy="956357"/>
                <a:chOff x="6410676" y="3532772"/>
                <a:chExt cx="886922" cy="956357"/>
              </a:xfrm>
            </p:grpSpPr>
            <p:sp>
              <p:nvSpPr>
                <p:cNvPr id="207" name="Oval 206"/>
                <p:cNvSpPr>
                  <a:spLocks/>
                </p:cNvSpPr>
                <p:nvPr/>
              </p:nvSpPr>
              <p:spPr>
                <a:xfrm>
                  <a:off x="6410676" y="3532772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cxnSp>
              <p:nvCxnSpPr>
                <p:cNvPr id="208" name="Straight Arrow Connector 207"/>
                <p:cNvCxnSpPr>
                  <a:stCxn id="207" idx="5"/>
                  <a:endCxn id="209" idx="0"/>
                </p:cNvCxnSpPr>
                <p:nvPr/>
              </p:nvCxnSpPr>
              <p:spPr>
                <a:xfrm>
                  <a:off x="6683847" y="3805943"/>
                  <a:ext cx="453731" cy="363146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9" name="Oval 208"/>
                <p:cNvSpPr>
                  <a:spLocks noChangeAspect="1"/>
                </p:cNvSpPr>
                <p:nvPr/>
              </p:nvSpPr>
              <p:spPr>
                <a:xfrm>
                  <a:off x="6977557" y="4169089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E</a:t>
                  </a:r>
                  <a:endParaRPr lang="en-US" sz="1200" dirty="0"/>
                </a:p>
              </p:txBody>
            </p:sp>
            <p:sp>
              <p:nvSpPr>
                <p:cNvPr id="210" name="Oval 209"/>
                <p:cNvSpPr>
                  <a:spLocks noChangeAspect="1"/>
                </p:cNvSpPr>
                <p:nvPr/>
              </p:nvSpPr>
              <p:spPr>
                <a:xfrm>
                  <a:off x="6457489" y="4051089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D</a:t>
                  </a:r>
                  <a:endParaRPr lang="en-US" sz="1200" dirty="0"/>
                </a:p>
              </p:txBody>
            </p:sp>
            <p:cxnSp>
              <p:nvCxnSpPr>
                <p:cNvPr id="211" name="Straight Arrow Connector 210"/>
                <p:cNvCxnSpPr>
                  <a:stCxn id="207" idx="4"/>
                  <a:endCxn id="210" idx="0"/>
                </p:cNvCxnSpPr>
                <p:nvPr/>
              </p:nvCxnSpPr>
              <p:spPr>
                <a:xfrm>
                  <a:off x="6570696" y="3852812"/>
                  <a:ext cx="46814" cy="198277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Straight Arrow Connector 211"/>
                <p:cNvCxnSpPr>
                  <a:stCxn id="210" idx="6"/>
                  <a:endCxn id="209" idx="2"/>
                </p:cNvCxnSpPr>
                <p:nvPr/>
              </p:nvCxnSpPr>
              <p:spPr>
                <a:xfrm>
                  <a:off x="6777530" y="4211109"/>
                  <a:ext cx="200027" cy="118000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6" name="Oval 205"/>
              <p:cNvSpPr/>
              <p:nvPr/>
            </p:nvSpPr>
            <p:spPr>
              <a:xfrm rot="2665318">
                <a:off x="5882053" y="4111895"/>
                <a:ext cx="1497380" cy="94485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7" name="Group 136"/>
            <p:cNvGrpSpPr/>
            <p:nvPr/>
          </p:nvGrpSpPr>
          <p:grpSpPr>
            <a:xfrm>
              <a:off x="7015994" y="2854954"/>
              <a:ext cx="988225" cy="1058384"/>
              <a:chOff x="7861366" y="3426627"/>
              <a:chExt cx="1163694" cy="1246311"/>
            </a:xfrm>
          </p:grpSpPr>
          <p:grpSp>
            <p:nvGrpSpPr>
              <p:cNvPr id="169" name="Group 168"/>
              <p:cNvGrpSpPr/>
              <p:nvPr/>
            </p:nvGrpSpPr>
            <p:grpSpPr>
              <a:xfrm>
                <a:off x="8146741" y="3569798"/>
                <a:ext cx="782883" cy="990115"/>
                <a:chOff x="8146741" y="3569798"/>
                <a:chExt cx="782883" cy="990115"/>
              </a:xfrm>
            </p:grpSpPr>
            <p:sp>
              <p:nvSpPr>
                <p:cNvPr id="177" name="Oval 176"/>
                <p:cNvSpPr>
                  <a:spLocks noChangeAspect="1"/>
                </p:cNvSpPr>
                <p:nvPr/>
              </p:nvSpPr>
              <p:spPr>
                <a:xfrm>
                  <a:off x="8146741" y="3569798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C</a:t>
                  </a:r>
                  <a:endParaRPr lang="en-US" sz="1200" dirty="0"/>
                </a:p>
              </p:txBody>
            </p:sp>
            <p:cxnSp>
              <p:nvCxnSpPr>
                <p:cNvPr id="188" name="Straight Arrow Connector 187"/>
                <p:cNvCxnSpPr>
                  <a:stCxn id="177" idx="5"/>
                  <a:endCxn id="189" idx="0"/>
                </p:cNvCxnSpPr>
                <p:nvPr/>
              </p:nvCxnSpPr>
              <p:spPr>
                <a:xfrm>
                  <a:off x="8419913" y="3842969"/>
                  <a:ext cx="349691" cy="76864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9" name="Oval 188"/>
                <p:cNvSpPr>
                  <a:spLocks noChangeAspect="1"/>
                </p:cNvSpPr>
                <p:nvPr/>
              </p:nvSpPr>
              <p:spPr>
                <a:xfrm>
                  <a:off x="8609583" y="391983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G</a:t>
                  </a:r>
                  <a:endParaRPr lang="en-US" sz="1200" dirty="0"/>
                </a:p>
              </p:txBody>
            </p:sp>
            <p:sp>
              <p:nvSpPr>
                <p:cNvPr id="190" name="Oval 189"/>
                <p:cNvSpPr>
                  <a:spLocks noChangeAspect="1"/>
                </p:cNvSpPr>
                <p:nvPr/>
              </p:nvSpPr>
              <p:spPr>
                <a:xfrm>
                  <a:off x="8236860" y="423987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  <p:cxnSp>
              <p:nvCxnSpPr>
                <p:cNvPr id="191" name="Straight Arrow Connector 190"/>
                <p:cNvCxnSpPr>
                  <a:stCxn id="177" idx="4"/>
                  <a:endCxn id="190" idx="0"/>
                </p:cNvCxnSpPr>
                <p:nvPr/>
              </p:nvCxnSpPr>
              <p:spPr>
                <a:xfrm>
                  <a:off x="8306762" y="3889838"/>
                  <a:ext cx="90119" cy="350035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Arrow Connector 192"/>
                <p:cNvCxnSpPr>
                  <a:stCxn id="190" idx="7"/>
                  <a:endCxn id="189" idx="3"/>
                </p:cNvCxnSpPr>
                <p:nvPr/>
              </p:nvCxnSpPr>
              <p:spPr>
                <a:xfrm flipV="1">
                  <a:off x="8510032" y="4193004"/>
                  <a:ext cx="146420" cy="93738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0" name="Oval 169"/>
              <p:cNvSpPr/>
              <p:nvPr/>
            </p:nvSpPr>
            <p:spPr>
              <a:xfrm>
                <a:off x="7861366" y="3426627"/>
                <a:ext cx="1163694" cy="124631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7015993" y="1171932"/>
              <a:ext cx="1121098" cy="988077"/>
              <a:chOff x="7861366" y="1444768"/>
              <a:chExt cx="1320160" cy="1163520"/>
            </a:xfrm>
          </p:grpSpPr>
          <p:grpSp>
            <p:nvGrpSpPr>
              <p:cNvPr id="142" name="Group 141"/>
              <p:cNvGrpSpPr/>
              <p:nvPr/>
            </p:nvGrpSpPr>
            <p:grpSpPr>
              <a:xfrm>
                <a:off x="7922137" y="1660802"/>
                <a:ext cx="1102923" cy="809778"/>
                <a:chOff x="7678048" y="520342"/>
                <a:chExt cx="1102923" cy="809778"/>
              </a:xfrm>
            </p:grpSpPr>
            <p:sp>
              <p:nvSpPr>
                <p:cNvPr id="144" name="Oval 143"/>
                <p:cNvSpPr>
                  <a:spLocks/>
                </p:cNvSpPr>
                <p:nvPr/>
              </p:nvSpPr>
              <p:spPr>
                <a:xfrm>
                  <a:off x="7678048" y="770347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sp>
              <p:nvSpPr>
                <p:cNvPr id="165" name="Oval 164"/>
                <p:cNvSpPr>
                  <a:spLocks noChangeAspect="1"/>
                </p:cNvSpPr>
                <p:nvPr/>
              </p:nvSpPr>
              <p:spPr>
                <a:xfrm>
                  <a:off x="8248228" y="520342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C</a:t>
                  </a:r>
                  <a:endParaRPr lang="en-US" sz="1200" dirty="0"/>
                </a:p>
              </p:txBody>
            </p:sp>
            <p:sp>
              <p:nvSpPr>
                <p:cNvPr id="166" name="Oval 165"/>
                <p:cNvSpPr>
                  <a:spLocks noChangeAspect="1"/>
                </p:cNvSpPr>
                <p:nvPr/>
              </p:nvSpPr>
              <p:spPr>
                <a:xfrm>
                  <a:off x="8460930" y="1010080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  <p:cxnSp>
              <p:nvCxnSpPr>
                <p:cNvPr id="167" name="Straight Arrow Connector 166"/>
                <p:cNvCxnSpPr>
                  <a:stCxn id="165" idx="5"/>
                  <a:endCxn id="166" idx="0"/>
                </p:cNvCxnSpPr>
                <p:nvPr/>
              </p:nvCxnSpPr>
              <p:spPr>
                <a:xfrm>
                  <a:off x="8521400" y="793513"/>
                  <a:ext cx="99551" cy="216567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Straight Arrow Connector 167"/>
                <p:cNvCxnSpPr>
                  <a:stCxn id="144" idx="6"/>
                  <a:endCxn id="165" idx="3"/>
                </p:cNvCxnSpPr>
                <p:nvPr/>
              </p:nvCxnSpPr>
              <p:spPr>
                <a:xfrm flipV="1">
                  <a:off x="7998088" y="793513"/>
                  <a:ext cx="297009" cy="136854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3" name="Oval 142"/>
              <p:cNvSpPr/>
              <p:nvPr/>
            </p:nvSpPr>
            <p:spPr>
              <a:xfrm>
                <a:off x="7861366" y="1444768"/>
                <a:ext cx="1320160" cy="11635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cxnSp>
          <p:nvCxnSpPr>
            <p:cNvPr id="139" name="Straight Arrow Connector 138"/>
            <p:cNvCxnSpPr>
              <a:endCxn id="143" idx="3"/>
            </p:cNvCxnSpPr>
            <p:nvPr/>
          </p:nvCxnSpPr>
          <p:spPr>
            <a:xfrm>
              <a:off x="6519801" y="1959967"/>
              <a:ext cx="660373" cy="55341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>
              <a:stCxn id="206" idx="1"/>
              <a:endCxn id="214" idx="4"/>
            </p:cNvCxnSpPr>
            <p:nvPr/>
          </p:nvCxnSpPr>
          <p:spPr>
            <a:xfrm flipV="1">
              <a:off x="5684072" y="2645248"/>
              <a:ext cx="229730" cy="306568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>
              <a:stCxn id="170" idx="0"/>
              <a:endCxn id="143" idx="4"/>
            </p:cNvCxnSpPr>
            <p:nvPr/>
          </p:nvCxnSpPr>
          <p:spPr>
            <a:xfrm flipV="1">
              <a:off x="7510107" y="2160009"/>
              <a:ext cx="66435" cy="694945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849" y="0"/>
            <a:ext cx="8229600" cy="1143000"/>
          </a:xfrm>
        </p:spPr>
        <p:txBody>
          <a:bodyPr/>
          <a:lstStyle/>
          <a:p>
            <a:r>
              <a:rPr lang="en-US" dirty="0" smtClean="0"/>
              <a:t>HEX Graph Inference</a:t>
            </a:r>
            <a:endParaRPr lang="en-US" dirty="0"/>
          </a:p>
        </p:txBody>
      </p:sp>
      <p:grpSp>
        <p:nvGrpSpPr>
          <p:cNvPr id="553" name="Group 552"/>
          <p:cNvGrpSpPr/>
          <p:nvPr/>
        </p:nvGrpSpPr>
        <p:grpSpPr>
          <a:xfrm>
            <a:off x="0" y="2492384"/>
            <a:ext cx="2316010" cy="1790345"/>
            <a:chOff x="85189" y="2579946"/>
            <a:chExt cx="2452024" cy="1895488"/>
          </a:xfrm>
        </p:grpSpPr>
        <p:sp>
          <p:nvSpPr>
            <p:cNvPr id="145" name="Oval 144"/>
            <p:cNvSpPr/>
            <p:nvPr/>
          </p:nvSpPr>
          <p:spPr>
            <a:xfrm>
              <a:off x="785577" y="2579946"/>
              <a:ext cx="320253" cy="320252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A</a:t>
              </a:r>
              <a:endParaRPr lang="en-US" sz="1400" b="1" dirty="0"/>
            </a:p>
          </p:txBody>
        </p:sp>
        <p:sp>
          <p:nvSpPr>
            <p:cNvPr id="146" name="Oval 145"/>
            <p:cNvSpPr>
              <a:spLocks/>
            </p:cNvSpPr>
            <p:nvPr/>
          </p:nvSpPr>
          <p:spPr>
            <a:xfrm>
              <a:off x="85189" y="3181453"/>
              <a:ext cx="320040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</a:t>
              </a:r>
              <a:endParaRPr lang="en-US" sz="1400" dirty="0"/>
            </a:p>
          </p:txBody>
        </p:sp>
        <p:cxnSp>
          <p:nvCxnSpPr>
            <p:cNvPr id="147" name="Straight Arrow Connector 146"/>
            <p:cNvCxnSpPr>
              <a:stCxn id="145" idx="3"/>
              <a:endCxn id="146" idx="0"/>
            </p:cNvCxnSpPr>
            <p:nvPr/>
          </p:nvCxnSpPr>
          <p:spPr>
            <a:xfrm flipH="1">
              <a:off x="245209" y="2853298"/>
              <a:ext cx="587268" cy="328155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>
              <a:stCxn id="145" idx="5"/>
              <a:endCxn id="158" idx="1"/>
            </p:cNvCxnSpPr>
            <p:nvPr/>
          </p:nvCxnSpPr>
          <p:spPr>
            <a:xfrm>
              <a:off x="1058930" y="2853298"/>
              <a:ext cx="552467" cy="1243822"/>
            </a:xfrm>
            <a:prstGeom prst="straightConnector1">
              <a:avLst/>
            </a:prstGeom>
            <a:ln w="28575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/>
            <p:cNvCxnSpPr>
              <a:stCxn id="146" idx="5"/>
              <a:endCxn id="150" idx="0"/>
            </p:cNvCxnSpPr>
            <p:nvPr/>
          </p:nvCxnSpPr>
          <p:spPr>
            <a:xfrm>
              <a:off x="358360" y="3454624"/>
              <a:ext cx="700570" cy="700770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/>
            <p:cNvSpPr>
              <a:spLocks noChangeAspect="1"/>
            </p:cNvSpPr>
            <p:nvPr/>
          </p:nvSpPr>
          <p:spPr>
            <a:xfrm>
              <a:off x="898909" y="4155394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E</a:t>
              </a:r>
              <a:endParaRPr lang="en-US" sz="1400" dirty="0"/>
            </a:p>
          </p:txBody>
        </p:sp>
        <p:cxnSp>
          <p:nvCxnSpPr>
            <p:cNvPr id="151" name="Straight Arrow Connector 150"/>
            <p:cNvCxnSpPr>
              <a:stCxn id="145" idx="4"/>
              <a:endCxn id="150" idx="7"/>
            </p:cNvCxnSpPr>
            <p:nvPr/>
          </p:nvCxnSpPr>
          <p:spPr>
            <a:xfrm>
              <a:off x="945704" y="2900198"/>
              <a:ext cx="226377" cy="1302065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/>
            <p:cNvSpPr>
              <a:spLocks noChangeAspect="1"/>
            </p:cNvSpPr>
            <p:nvPr/>
          </p:nvSpPr>
          <p:spPr>
            <a:xfrm>
              <a:off x="132002" y="3761616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</a:t>
              </a:r>
              <a:endParaRPr lang="en-US" sz="1400" dirty="0"/>
            </a:p>
          </p:txBody>
        </p:sp>
        <p:cxnSp>
          <p:nvCxnSpPr>
            <p:cNvPr id="153" name="Straight Arrow Connector 152"/>
            <p:cNvCxnSpPr>
              <a:stCxn id="146" idx="4"/>
              <a:endCxn id="152" idx="0"/>
            </p:cNvCxnSpPr>
            <p:nvPr/>
          </p:nvCxnSpPr>
          <p:spPr>
            <a:xfrm>
              <a:off x="245209" y="3501493"/>
              <a:ext cx="46814" cy="260123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152" idx="6"/>
              <a:endCxn id="150" idx="2"/>
            </p:cNvCxnSpPr>
            <p:nvPr/>
          </p:nvCxnSpPr>
          <p:spPr>
            <a:xfrm>
              <a:off x="452043" y="3921636"/>
              <a:ext cx="446866" cy="393778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55" name="Oval 154"/>
            <p:cNvSpPr>
              <a:spLocks noChangeAspect="1"/>
            </p:cNvSpPr>
            <p:nvPr/>
          </p:nvSpPr>
          <p:spPr>
            <a:xfrm>
              <a:off x="1594310" y="2861413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C</a:t>
              </a:r>
              <a:endParaRPr lang="en-US" sz="1400" dirty="0"/>
            </a:p>
          </p:txBody>
        </p:sp>
        <p:cxnSp>
          <p:nvCxnSpPr>
            <p:cNvPr id="156" name="Straight Arrow Connector 155"/>
            <p:cNvCxnSpPr>
              <a:stCxn id="155" idx="5"/>
              <a:endCxn id="157" idx="0"/>
            </p:cNvCxnSpPr>
            <p:nvPr/>
          </p:nvCxnSpPr>
          <p:spPr>
            <a:xfrm>
              <a:off x="1867482" y="3134584"/>
              <a:ext cx="509711" cy="461361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Oval 156"/>
            <p:cNvSpPr>
              <a:spLocks noChangeAspect="1"/>
            </p:cNvSpPr>
            <p:nvPr/>
          </p:nvSpPr>
          <p:spPr>
            <a:xfrm>
              <a:off x="2217172" y="3595945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G</a:t>
              </a:r>
              <a:endParaRPr lang="en-US" sz="1400" dirty="0"/>
            </a:p>
          </p:txBody>
        </p:sp>
        <p:sp>
          <p:nvSpPr>
            <p:cNvPr id="158" name="Oval 157"/>
            <p:cNvSpPr>
              <a:spLocks noChangeAspect="1"/>
            </p:cNvSpPr>
            <p:nvPr/>
          </p:nvSpPr>
          <p:spPr>
            <a:xfrm>
              <a:off x="1564528" y="4050251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F</a:t>
              </a:r>
              <a:endParaRPr lang="en-US" sz="1400" dirty="0"/>
            </a:p>
          </p:txBody>
        </p:sp>
        <p:cxnSp>
          <p:nvCxnSpPr>
            <p:cNvPr id="159" name="Straight Arrow Connector 158"/>
            <p:cNvCxnSpPr>
              <a:stCxn id="155" idx="4"/>
              <a:endCxn id="158" idx="0"/>
            </p:cNvCxnSpPr>
            <p:nvPr/>
          </p:nvCxnSpPr>
          <p:spPr>
            <a:xfrm flipH="1">
              <a:off x="1724549" y="3181453"/>
              <a:ext cx="29782" cy="868798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158" idx="6"/>
              <a:endCxn id="157" idx="2"/>
            </p:cNvCxnSpPr>
            <p:nvPr/>
          </p:nvCxnSpPr>
          <p:spPr>
            <a:xfrm flipV="1">
              <a:off x="1884569" y="3755965"/>
              <a:ext cx="332603" cy="454306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" name="Straight Arrow Connector 160"/>
            <p:cNvCxnSpPr>
              <a:stCxn id="146" idx="6"/>
              <a:endCxn id="155" idx="3"/>
            </p:cNvCxnSpPr>
            <p:nvPr/>
          </p:nvCxnSpPr>
          <p:spPr>
            <a:xfrm flipV="1">
              <a:off x="405229" y="3134584"/>
              <a:ext cx="1235950" cy="206889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152" idx="7"/>
              <a:endCxn id="155" idx="3"/>
            </p:cNvCxnSpPr>
            <p:nvPr/>
          </p:nvCxnSpPr>
          <p:spPr>
            <a:xfrm flipV="1">
              <a:off x="405174" y="3134584"/>
              <a:ext cx="1236005" cy="673901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50" idx="6"/>
              <a:endCxn id="155" idx="3"/>
            </p:cNvCxnSpPr>
            <p:nvPr/>
          </p:nvCxnSpPr>
          <p:spPr>
            <a:xfrm flipV="1">
              <a:off x="1218950" y="3134584"/>
              <a:ext cx="422229" cy="1180830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146" idx="5"/>
              <a:endCxn id="157" idx="2"/>
            </p:cNvCxnSpPr>
            <p:nvPr/>
          </p:nvCxnSpPr>
          <p:spPr>
            <a:xfrm>
              <a:off x="358360" y="3454624"/>
              <a:ext cx="1858812" cy="301341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54" name="Group 553"/>
          <p:cNvGrpSpPr/>
          <p:nvPr/>
        </p:nvGrpSpPr>
        <p:grpSpPr>
          <a:xfrm>
            <a:off x="2715630" y="1275994"/>
            <a:ext cx="2176709" cy="1697565"/>
            <a:chOff x="2820119" y="1132139"/>
            <a:chExt cx="2430496" cy="1895488"/>
          </a:xfrm>
        </p:grpSpPr>
        <p:sp>
          <p:nvSpPr>
            <p:cNvPr id="171" name="Oval 170"/>
            <p:cNvSpPr/>
            <p:nvPr/>
          </p:nvSpPr>
          <p:spPr>
            <a:xfrm>
              <a:off x="3520507" y="1132139"/>
              <a:ext cx="320253" cy="320252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A</a:t>
              </a:r>
              <a:endParaRPr lang="en-US" sz="1400" b="1" dirty="0"/>
            </a:p>
          </p:txBody>
        </p:sp>
        <p:sp>
          <p:nvSpPr>
            <p:cNvPr id="172" name="Oval 171"/>
            <p:cNvSpPr>
              <a:spLocks/>
            </p:cNvSpPr>
            <p:nvPr/>
          </p:nvSpPr>
          <p:spPr>
            <a:xfrm>
              <a:off x="2820119" y="1733646"/>
              <a:ext cx="320040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</a:t>
              </a:r>
              <a:endParaRPr lang="en-US" sz="1400" dirty="0"/>
            </a:p>
          </p:txBody>
        </p:sp>
        <p:cxnSp>
          <p:nvCxnSpPr>
            <p:cNvPr id="173" name="Straight Arrow Connector 172"/>
            <p:cNvCxnSpPr>
              <a:stCxn id="171" idx="3"/>
              <a:endCxn id="172" idx="0"/>
            </p:cNvCxnSpPr>
            <p:nvPr/>
          </p:nvCxnSpPr>
          <p:spPr>
            <a:xfrm flipH="1">
              <a:off x="2980139" y="1405491"/>
              <a:ext cx="587268" cy="328155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>
              <a:stCxn id="171" idx="5"/>
              <a:endCxn id="184" idx="1"/>
            </p:cNvCxnSpPr>
            <p:nvPr/>
          </p:nvCxnSpPr>
          <p:spPr>
            <a:xfrm>
              <a:off x="3793860" y="1405491"/>
              <a:ext cx="530939" cy="1243822"/>
            </a:xfrm>
            <a:prstGeom prst="straightConnector1">
              <a:avLst/>
            </a:prstGeom>
            <a:ln w="28575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72" idx="5"/>
              <a:endCxn id="176" idx="0"/>
            </p:cNvCxnSpPr>
            <p:nvPr/>
          </p:nvCxnSpPr>
          <p:spPr>
            <a:xfrm>
              <a:off x="3093290" y="2006817"/>
              <a:ext cx="700570" cy="700770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Oval 175"/>
            <p:cNvSpPr>
              <a:spLocks noChangeAspect="1"/>
            </p:cNvSpPr>
            <p:nvPr/>
          </p:nvSpPr>
          <p:spPr>
            <a:xfrm>
              <a:off x="3633839" y="2707587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E</a:t>
              </a:r>
              <a:endParaRPr lang="en-US" sz="1400" dirty="0"/>
            </a:p>
          </p:txBody>
        </p:sp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2866932" y="2313809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</a:t>
              </a:r>
              <a:endParaRPr lang="en-US" sz="1400" dirty="0"/>
            </a:p>
          </p:txBody>
        </p:sp>
        <p:cxnSp>
          <p:nvCxnSpPr>
            <p:cNvPr id="179" name="Straight Arrow Connector 178"/>
            <p:cNvCxnSpPr>
              <a:stCxn id="172" idx="4"/>
              <a:endCxn id="178" idx="0"/>
            </p:cNvCxnSpPr>
            <p:nvPr/>
          </p:nvCxnSpPr>
          <p:spPr>
            <a:xfrm>
              <a:off x="2980139" y="2053686"/>
              <a:ext cx="46814" cy="260123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>
              <a:stCxn id="178" idx="6"/>
              <a:endCxn id="176" idx="2"/>
            </p:cNvCxnSpPr>
            <p:nvPr/>
          </p:nvCxnSpPr>
          <p:spPr>
            <a:xfrm>
              <a:off x="3186973" y="2473829"/>
              <a:ext cx="446866" cy="393778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4307712" y="1413606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C</a:t>
              </a:r>
              <a:endParaRPr lang="en-US" sz="1400" dirty="0"/>
            </a:p>
          </p:txBody>
        </p:sp>
        <p:cxnSp>
          <p:nvCxnSpPr>
            <p:cNvPr id="182" name="Straight Arrow Connector 181"/>
            <p:cNvCxnSpPr>
              <a:stCxn id="181" idx="5"/>
              <a:endCxn id="183" idx="0"/>
            </p:cNvCxnSpPr>
            <p:nvPr/>
          </p:nvCxnSpPr>
          <p:spPr>
            <a:xfrm>
              <a:off x="4580884" y="1686777"/>
              <a:ext cx="509711" cy="461361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Oval 182"/>
            <p:cNvSpPr>
              <a:spLocks noChangeAspect="1"/>
            </p:cNvSpPr>
            <p:nvPr/>
          </p:nvSpPr>
          <p:spPr>
            <a:xfrm>
              <a:off x="4930574" y="2148138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G</a:t>
              </a:r>
              <a:endParaRPr lang="en-US" sz="1400" dirty="0"/>
            </a:p>
          </p:txBody>
        </p:sp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4277930" y="2602444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F</a:t>
              </a:r>
              <a:endParaRPr lang="en-US" sz="1400" dirty="0"/>
            </a:p>
          </p:txBody>
        </p:sp>
        <p:cxnSp>
          <p:nvCxnSpPr>
            <p:cNvPr id="185" name="Straight Arrow Connector 184"/>
            <p:cNvCxnSpPr>
              <a:stCxn id="181" idx="4"/>
              <a:endCxn id="184" idx="0"/>
            </p:cNvCxnSpPr>
            <p:nvPr/>
          </p:nvCxnSpPr>
          <p:spPr>
            <a:xfrm flipH="1">
              <a:off x="4437951" y="1733646"/>
              <a:ext cx="29782" cy="868798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/>
            <p:cNvCxnSpPr>
              <a:stCxn id="184" idx="6"/>
              <a:endCxn id="183" idx="2"/>
            </p:cNvCxnSpPr>
            <p:nvPr/>
          </p:nvCxnSpPr>
          <p:spPr>
            <a:xfrm flipV="1">
              <a:off x="4597971" y="2308158"/>
              <a:ext cx="332603" cy="454306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7" name="Straight Arrow Connector 186"/>
            <p:cNvCxnSpPr>
              <a:stCxn id="172" idx="6"/>
              <a:endCxn id="181" idx="3"/>
            </p:cNvCxnSpPr>
            <p:nvPr/>
          </p:nvCxnSpPr>
          <p:spPr>
            <a:xfrm flipV="1">
              <a:off x="3140159" y="1686777"/>
              <a:ext cx="1214422" cy="206889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46" name="Group 545"/>
          <p:cNvGrpSpPr/>
          <p:nvPr/>
        </p:nvGrpSpPr>
        <p:grpSpPr>
          <a:xfrm>
            <a:off x="1813807" y="4818789"/>
            <a:ext cx="2295676" cy="1790345"/>
            <a:chOff x="3011877" y="4307030"/>
            <a:chExt cx="2430496" cy="1895488"/>
          </a:xfrm>
        </p:grpSpPr>
        <p:sp>
          <p:nvSpPr>
            <p:cNvPr id="405" name="Oval 404"/>
            <p:cNvSpPr/>
            <p:nvPr/>
          </p:nvSpPr>
          <p:spPr>
            <a:xfrm>
              <a:off x="3712265" y="4307030"/>
              <a:ext cx="320253" cy="320252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A</a:t>
              </a:r>
              <a:endParaRPr lang="en-US" sz="1400" b="1" dirty="0"/>
            </a:p>
          </p:txBody>
        </p:sp>
        <p:sp>
          <p:nvSpPr>
            <p:cNvPr id="406" name="Oval 405"/>
            <p:cNvSpPr>
              <a:spLocks/>
            </p:cNvSpPr>
            <p:nvPr/>
          </p:nvSpPr>
          <p:spPr>
            <a:xfrm>
              <a:off x="3011877" y="4908537"/>
              <a:ext cx="320040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</a:t>
              </a:r>
              <a:endParaRPr lang="en-US" sz="1400" dirty="0"/>
            </a:p>
          </p:txBody>
        </p:sp>
        <p:cxnSp>
          <p:nvCxnSpPr>
            <p:cNvPr id="407" name="Straight Arrow Connector 406"/>
            <p:cNvCxnSpPr>
              <a:stCxn id="405" idx="3"/>
              <a:endCxn id="406" idx="0"/>
            </p:cNvCxnSpPr>
            <p:nvPr/>
          </p:nvCxnSpPr>
          <p:spPr>
            <a:xfrm flipH="1">
              <a:off x="3171897" y="4580382"/>
              <a:ext cx="587268" cy="328155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Arrow Connector 407"/>
            <p:cNvCxnSpPr>
              <a:stCxn id="405" idx="5"/>
              <a:endCxn id="418" idx="1"/>
            </p:cNvCxnSpPr>
            <p:nvPr/>
          </p:nvCxnSpPr>
          <p:spPr>
            <a:xfrm>
              <a:off x="3985618" y="4580382"/>
              <a:ext cx="530939" cy="1243822"/>
            </a:xfrm>
            <a:prstGeom prst="straightConnector1">
              <a:avLst/>
            </a:prstGeom>
            <a:ln w="28575" cmpd="sng">
              <a:solidFill>
                <a:srgbClr val="F7964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Arrow Connector 408"/>
            <p:cNvCxnSpPr>
              <a:stCxn id="406" idx="5"/>
              <a:endCxn id="410" idx="0"/>
            </p:cNvCxnSpPr>
            <p:nvPr/>
          </p:nvCxnSpPr>
          <p:spPr>
            <a:xfrm>
              <a:off x="3285048" y="5181708"/>
              <a:ext cx="700570" cy="700770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Oval 409"/>
            <p:cNvSpPr>
              <a:spLocks noChangeAspect="1"/>
            </p:cNvSpPr>
            <p:nvPr/>
          </p:nvSpPr>
          <p:spPr>
            <a:xfrm>
              <a:off x="3825597" y="5882478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E</a:t>
              </a:r>
              <a:endParaRPr lang="en-US" sz="1400" dirty="0"/>
            </a:p>
          </p:txBody>
        </p:sp>
        <p:cxnSp>
          <p:nvCxnSpPr>
            <p:cNvPr id="411" name="Straight Arrow Connector 410"/>
            <p:cNvCxnSpPr>
              <a:stCxn id="405" idx="4"/>
              <a:endCxn id="410" idx="7"/>
            </p:cNvCxnSpPr>
            <p:nvPr/>
          </p:nvCxnSpPr>
          <p:spPr>
            <a:xfrm>
              <a:off x="3872392" y="4627282"/>
              <a:ext cx="226377" cy="1302065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2" name="Oval 411"/>
            <p:cNvSpPr>
              <a:spLocks noChangeAspect="1"/>
            </p:cNvSpPr>
            <p:nvPr/>
          </p:nvSpPr>
          <p:spPr>
            <a:xfrm>
              <a:off x="3058690" y="5488700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</a:t>
              </a:r>
              <a:endParaRPr lang="en-US" sz="1400" dirty="0"/>
            </a:p>
          </p:txBody>
        </p:sp>
        <p:cxnSp>
          <p:nvCxnSpPr>
            <p:cNvPr id="413" name="Straight Arrow Connector 412"/>
            <p:cNvCxnSpPr>
              <a:stCxn id="406" idx="4"/>
              <a:endCxn id="412" idx="0"/>
            </p:cNvCxnSpPr>
            <p:nvPr/>
          </p:nvCxnSpPr>
          <p:spPr>
            <a:xfrm>
              <a:off x="3171897" y="5228577"/>
              <a:ext cx="46814" cy="260123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Arrow Connector 413"/>
            <p:cNvCxnSpPr>
              <a:stCxn id="412" idx="6"/>
              <a:endCxn id="410" idx="2"/>
            </p:cNvCxnSpPr>
            <p:nvPr/>
          </p:nvCxnSpPr>
          <p:spPr>
            <a:xfrm>
              <a:off x="3378731" y="5648720"/>
              <a:ext cx="446866" cy="393778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415" name="Oval 414"/>
            <p:cNvSpPr>
              <a:spLocks noChangeAspect="1"/>
            </p:cNvSpPr>
            <p:nvPr/>
          </p:nvSpPr>
          <p:spPr>
            <a:xfrm>
              <a:off x="4499470" y="4588497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C</a:t>
              </a:r>
              <a:endParaRPr lang="en-US" sz="1400" dirty="0"/>
            </a:p>
          </p:txBody>
        </p:sp>
        <p:cxnSp>
          <p:nvCxnSpPr>
            <p:cNvPr id="416" name="Straight Arrow Connector 415"/>
            <p:cNvCxnSpPr>
              <a:stCxn id="415" idx="5"/>
              <a:endCxn id="417" idx="0"/>
            </p:cNvCxnSpPr>
            <p:nvPr/>
          </p:nvCxnSpPr>
          <p:spPr>
            <a:xfrm>
              <a:off x="4772642" y="4861668"/>
              <a:ext cx="509711" cy="461361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Oval 416"/>
            <p:cNvSpPr>
              <a:spLocks noChangeAspect="1"/>
            </p:cNvSpPr>
            <p:nvPr/>
          </p:nvSpPr>
          <p:spPr>
            <a:xfrm>
              <a:off x="5122332" y="5323029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G</a:t>
              </a:r>
              <a:endParaRPr lang="en-US" sz="1400" dirty="0"/>
            </a:p>
          </p:txBody>
        </p:sp>
        <p:sp>
          <p:nvSpPr>
            <p:cNvPr id="418" name="Oval 417"/>
            <p:cNvSpPr>
              <a:spLocks noChangeAspect="1"/>
            </p:cNvSpPr>
            <p:nvPr/>
          </p:nvSpPr>
          <p:spPr>
            <a:xfrm>
              <a:off x="4469688" y="5777335"/>
              <a:ext cx="320041" cy="320040"/>
            </a:xfrm>
            <a:prstGeom prst="ellipse">
              <a:avLst/>
            </a:prstGeom>
            <a:ln w="28575" cmpd="sng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F</a:t>
              </a:r>
              <a:endParaRPr lang="en-US" sz="1400" dirty="0"/>
            </a:p>
          </p:txBody>
        </p:sp>
        <p:cxnSp>
          <p:nvCxnSpPr>
            <p:cNvPr id="419" name="Straight Arrow Connector 418"/>
            <p:cNvCxnSpPr>
              <a:stCxn id="415" idx="4"/>
              <a:endCxn id="418" idx="0"/>
            </p:cNvCxnSpPr>
            <p:nvPr/>
          </p:nvCxnSpPr>
          <p:spPr>
            <a:xfrm flipH="1">
              <a:off x="4629709" y="4908537"/>
              <a:ext cx="29782" cy="868798"/>
            </a:xfrm>
            <a:prstGeom prst="straightConnector1">
              <a:avLst/>
            </a:prstGeom>
            <a:ln w="28575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Arrow Connector 419"/>
            <p:cNvCxnSpPr>
              <a:stCxn id="418" idx="6"/>
              <a:endCxn id="417" idx="2"/>
            </p:cNvCxnSpPr>
            <p:nvPr/>
          </p:nvCxnSpPr>
          <p:spPr>
            <a:xfrm flipV="1">
              <a:off x="4789729" y="5483049"/>
              <a:ext cx="332603" cy="454306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1" name="Straight Arrow Connector 420"/>
            <p:cNvCxnSpPr>
              <a:stCxn id="406" idx="6"/>
              <a:endCxn id="415" idx="3"/>
            </p:cNvCxnSpPr>
            <p:nvPr/>
          </p:nvCxnSpPr>
          <p:spPr>
            <a:xfrm flipV="1">
              <a:off x="3331917" y="4861668"/>
              <a:ext cx="1214422" cy="206889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2" name="Straight Arrow Connector 421"/>
            <p:cNvCxnSpPr>
              <a:stCxn id="412" idx="7"/>
              <a:endCxn id="415" idx="3"/>
            </p:cNvCxnSpPr>
            <p:nvPr/>
          </p:nvCxnSpPr>
          <p:spPr>
            <a:xfrm flipV="1">
              <a:off x="3331862" y="4861668"/>
              <a:ext cx="1214477" cy="673901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3" name="Straight Arrow Connector 422"/>
            <p:cNvCxnSpPr>
              <a:stCxn id="410" idx="6"/>
              <a:endCxn id="415" idx="3"/>
            </p:cNvCxnSpPr>
            <p:nvPr/>
          </p:nvCxnSpPr>
          <p:spPr>
            <a:xfrm flipV="1">
              <a:off x="4145638" y="4861668"/>
              <a:ext cx="400701" cy="1180830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4" name="Straight Arrow Connector 423"/>
            <p:cNvCxnSpPr>
              <a:stCxn id="406" idx="5"/>
              <a:endCxn id="417" idx="2"/>
            </p:cNvCxnSpPr>
            <p:nvPr/>
          </p:nvCxnSpPr>
          <p:spPr>
            <a:xfrm>
              <a:off x="3285048" y="5181708"/>
              <a:ext cx="1837284" cy="301341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6" name="Straight Arrow Connector 425"/>
            <p:cNvCxnSpPr>
              <a:stCxn id="410" idx="6"/>
              <a:endCxn id="418" idx="2"/>
            </p:cNvCxnSpPr>
            <p:nvPr/>
          </p:nvCxnSpPr>
          <p:spPr>
            <a:xfrm flipV="1">
              <a:off x="4145638" y="5937355"/>
              <a:ext cx="324050" cy="105143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29" name="Straight Arrow Connector 428"/>
            <p:cNvCxnSpPr>
              <a:stCxn id="412" idx="6"/>
              <a:endCxn id="417" idx="2"/>
            </p:cNvCxnSpPr>
            <p:nvPr/>
          </p:nvCxnSpPr>
          <p:spPr>
            <a:xfrm flipV="1">
              <a:off x="3378731" y="5483049"/>
              <a:ext cx="1743601" cy="165671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32" name="Straight Arrow Connector 431"/>
            <p:cNvCxnSpPr>
              <a:stCxn id="406" idx="5"/>
              <a:endCxn id="418" idx="1"/>
            </p:cNvCxnSpPr>
            <p:nvPr/>
          </p:nvCxnSpPr>
          <p:spPr>
            <a:xfrm>
              <a:off x="3285048" y="5181708"/>
              <a:ext cx="1231509" cy="642496"/>
            </a:xfrm>
            <a:prstGeom prst="straightConnector1">
              <a:avLst/>
            </a:prstGeom>
            <a:ln w="28575" cmpd="sng"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6158448" y="409283"/>
            <a:ext cx="2966289" cy="2741406"/>
            <a:chOff x="5170802" y="1171932"/>
            <a:chExt cx="2966289" cy="2741406"/>
          </a:xfrm>
        </p:grpSpPr>
        <p:grpSp>
          <p:nvGrpSpPr>
            <p:cNvPr id="498" name="Group 497"/>
            <p:cNvGrpSpPr/>
            <p:nvPr/>
          </p:nvGrpSpPr>
          <p:grpSpPr>
            <a:xfrm>
              <a:off x="5403732" y="1804498"/>
              <a:ext cx="1440213" cy="893221"/>
              <a:chOff x="6110536" y="2200571"/>
              <a:chExt cx="1695937" cy="1051821"/>
            </a:xfrm>
          </p:grpSpPr>
          <p:grpSp>
            <p:nvGrpSpPr>
              <p:cNvPr id="452" name="Group 451"/>
              <p:cNvGrpSpPr/>
              <p:nvPr/>
            </p:nvGrpSpPr>
            <p:grpSpPr>
              <a:xfrm>
                <a:off x="6361830" y="2228698"/>
                <a:ext cx="1336117" cy="870568"/>
                <a:chOff x="703157" y="179485"/>
                <a:chExt cx="1336117" cy="870568"/>
              </a:xfrm>
            </p:grpSpPr>
            <p:sp>
              <p:nvSpPr>
                <p:cNvPr id="435" name="Oval 434"/>
                <p:cNvSpPr/>
                <p:nvPr/>
              </p:nvSpPr>
              <p:spPr>
                <a:xfrm>
                  <a:off x="1145131" y="179485"/>
                  <a:ext cx="320253" cy="320252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smtClean="0"/>
                    <a:t>A</a:t>
                  </a:r>
                  <a:endParaRPr lang="en-US" sz="1200" b="1" dirty="0"/>
                </a:p>
              </p:txBody>
            </p:sp>
            <p:sp>
              <p:nvSpPr>
                <p:cNvPr id="436" name="Oval 435"/>
                <p:cNvSpPr>
                  <a:spLocks/>
                </p:cNvSpPr>
                <p:nvPr/>
              </p:nvSpPr>
              <p:spPr>
                <a:xfrm>
                  <a:off x="703157" y="569993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cxnSp>
              <p:nvCxnSpPr>
                <p:cNvPr id="437" name="Straight Arrow Connector 436"/>
                <p:cNvCxnSpPr>
                  <a:stCxn id="435" idx="3"/>
                  <a:endCxn id="436" idx="0"/>
                </p:cNvCxnSpPr>
                <p:nvPr/>
              </p:nvCxnSpPr>
              <p:spPr>
                <a:xfrm flipH="1">
                  <a:off x="863177" y="452837"/>
                  <a:ext cx="328854" cy="117156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8" name="Straight Arrow Connector 437"/>
                <p:cNvCxnSpPr>
                  <a:stCxn id="435" idx="5"/>
                  <a:endCxn id="447" idx="1"/>
                </p:cNvCxnSpPr>
                <p:nvPr/>
              </p:nvCxnSpPr>
              <p:spPr>
                <a:xfrm>
                  <a:off x="1418484" y="452837"/>
                  <a:ext cx="347618" cy="324045"/>
                </a:xfrm>
                <a:prstGeom prst="straightConnector1">
                  <a:avLst/>
                </a:prstGeom>
                <a:ln w="28575" cmpd="sng">
                  <a:solidFill>
                    <a:srgbClr val="F7964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7" name="Oval 446"/>
                <p:cNvSpPr>
                  <a:spLocks noChangeAspect="1"/>
                </p:cNvSpPr>
                <p:nvPr/>
              </p:nvSpPr>
              <p:spPr>
                <a:xfrm>
                  <a:off x="1719233" y="73001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</p:grpSp>
          <p:sp>
            <p:nvSpPr>
              <p:cNvPr id="491" name="Oval 490"/>
              <p:cNvSpPr/>
              <p:nvPr/>
            </p:nvSpPr>
            <p:spPr>
              <a:xfrm rot="1683189">
                <a:off x="6110536" y="2200571"/>
                <a:ext cx="1695937" cy="105182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495" name="Group 494"/>
            <p:cNvGrpSpPr/>
            <p:nvPr/>
          </p:nvGrpSpPr>
          <p:grpSpPr>
            <a:xfrm>
              <a:off x="5170802" y="3009508"/>
              <a:ext cx="1271596" cy="860784"/>
              <a:chOff x="5882053" y="4043123"/>
              <a:chExt cx="1497380" cy="1013625"/>
            </a:xfrm>
          </p:grpSpPr>
          <p:grpSp>
            <p:nvGrpSpPr>
              <p:cNvPr id="459" name="Group 458"/>
              <p:cNvGrpSpPr/>
              <p:nvPr/>
            </p:nvGrpSpPr>
            <p:grpSpPr>
              <a:xfrm>
                <a:off x="6255745" y="4043123"/>
                <a:ext cx="886922" cy="956357"/>
                <a:chOff x="6410676" y="3532772"/>
                <a:chExt cx="886922" cy="956357"/>
              </a:xfrm>
            </p:grpSpPr>
            <p:sp>
              <p:nvSpPr>
                <p:cNvPr id="192" name="Oval 191"/>
                <p:cNvSpPr>
                  <a:spLocks/>
                </p:cNvSpPr>
                <p:nvPr/>
              </p:nvSpPr>
              <p:spPr>
                <a:xfrm>
                  <a:off x="6410676" y="3532772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cxnSp>
              <p:nvCxnSpPr>
                <p:cNvPr id="195" name="Straight Arrow Connector 194"/>
                <p:cNvCxnSpPr>
                  <a:stCxn id="192" idx="5"/>
                  <a:endCxn id="196" idx="0"/>
                </p:cNvCxnSpPr>
                <p:nvPr/>
              </p:nvCxnSpPr>
              <p:spPr>
                <a:xfrm>
                  <a:off x="6683847" y="3805943"/>
                  <a:ext cx="453731" cy="363146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6" name="Oval 195"/>
                <p:cNvSpPr>
                  <a:spLocks noChangeAspect="1"/>
                </p:cNvSpPr>
                <p:nvPr/>
              </p:nvSpPr>
              <p:spPr>
                <a:xfrm>
                  <a:off x="6977557" y="4169089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E</a:t>
                  </a:r>
                  <a:endParaRPr lang="en-US" sz="1200" dirty="0"/>
                </a:p>
              </p:txBody>
            </p:sp>
            <p:sp>
              <p:nvSpPr>
                <p:cNvPr id="197" name="Oval 196"/>
                <p:cNvSpPr>
                  <a:spLocks noChangeAspect="1"/>
                </p:cNvSpPr>
                <p:nvPr/>
              </p:nvSpPr>
              <p:spPr>
                <a:xfrm>
                  <a:off x="6457489" y="4051089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D</a:t>
                  </a:r>
                  <a:endParaRPr lang="en-US" sz="1200" dirty="0"/>
                </a:p>
              </p:txBody>
            </p:sp>
            <p:cxnSp>
              <p:nvCxnSpPr>
                <p:cNvPr id="198" name="Straight Arrow Connector 197"/>
                <p:cNvCxnSpPr>
                  <a:stCxn id="192" idx="4"/>
                  <a:endCxn id="197" idx="0"/>
                </p:cNvCxnSpPr>
                <p:nvPr/>
              </p:nvCxnSpPr>
              <p:spPr>
                <a:xfrm>
                  <a:off x="6570696" y="3852812"/>
                  <a:ext cx="46814" cy="198277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Arrow Connector 198"/>
                <p:cNvCxnSpPr>
                  <a:stCxn id="197" idx="6"/>
                  <a:endCxn id="196" idx="2"/>
                </p:cNvCxnSpPr>
                <p:nvPr/>
              </p:nvCxnSpPr>
              <p:spPr>
                <a:xfrm>
                  <a:off x="6777530" y="4211109"/>
                  <a:ext cx="200027" cy="118000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2" name="Oval 491"/>
              <p:cNvSpPr/>
              <p:nvPr/>
            </p:nvSpPr>
            <p:spPr>
              <a:xfrm rot="2665318">
                <a:off x="5882053" y="4111895"/>
                <a:ext cx="1497380" cy="94485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496" name="Group 495"/>
            <p:cNvGrpSpPr/>
            <p:nvPr/>
          </p:nvGrpSpPr>
          <p:grpSpPr>
            <a:xfrm>
              <a:off x="7015994" y="2854954"/>
              <a:ext cx="988225" cy="1058384"/>
              <a:chOff x="7861366" y="3426627"/>
              <a:chExt cx="1163694" cy="1246311"/>
            </a:xfrm>
          </p:grpSpPr>
          <p:grpSp>
            <p:nvGrpSpPr>
              <p:cNvPr id="460" name="Group 459"/>
              <p:cNvGrpSpPr/>
              <p:nvPr/>
            </p:nvGrpSpPr>
            <p:grpSpPr>
              <a:xfrm>
                <a:off x="8146741" y="3569798"/>
                <a:ext cx="782883" cy="990115"/>
                <a:chOff x="8146741" y="3569798"/>
                <a:chExt cx="782883" cy="990115"/>
              </a:xfrm>
            </p:grpSpPr>
            <p:sp>
              <p:nvSpPr>
                <p:cNvPr id="200" name="Oval 199"/>
                <p:cNvSpPr>
                  <a:spLocks noChangeAspect="1"/>
                </p:cNvSpPr>
                <p:nvPr/>
              </p:nvSpPr>
              <p:spPr>
                <a:xfrm>
                  <a:off x="8146741" y="3569798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C</a:t>
                  </a:r>
                  <a:endParaRPr lang="en-US" sz="1200" dirty="0"/>
                </a:p>
              </p:txBody>
            </p:sp>
            <p:cxnSp>
              <p:nvCxnSpPr>
                <p:cNvPr id="201" name="Straight Arrow Connector 200"/>
                <p:cNvCxnSpPr>
                  <a:stCxn id="200" idx="5"/>
                  <a:endCxn id="202" idx="0"/>
                </p:cNvCxnSpPr>
                <p:nvPr/>
              </p:nvCxnSpPr>
              <p:spPr>
                <a:xfrm>
                  <a:off x="8419913" y="3842969"/>
                  <a:ext cx="349691" cy="76864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2" name="Oval 201"/>
                <p:cNvSpPr>
                  <a:spLocks noChangeAspect="1"/>
                </p:cNvSpPr>
                <p:nvPr/>
              </p:nvSpPr>
              <p:spPr>
                <a:xfrm>
                  <a:off x="8609583" y="391983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G</a:t>
                  </a:r>
                  <a:endParaRPr lang="en-US" sz="1200" dirty="0"/>
                </a:p>
              </p:txBody>
            </p:sp>
            <p:sp>
              <p:nvSpPr>
                <p:cNvPr id="203" name="Oval 202"/>
                <p:cNvSpPr>
                  <a:spLocks noChangeAspect="1"/>
                </p:cNvSpPr>
                <p:nvPr/>
              </p:nvSpPr>
              <p:spPr>
                <a:xfrm>
                  <a:off x="8236860" y="4239873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  <p:cxnSp>
              <p:nvCxnSpPr>
                <p:cNvPr id="204" name="Straight Arrow Connector 203"/>
                <p:cNvCxnSpPr>
                  <a:stCxn id="200" idx="4"/>
                  <a:endCxn id="203" idx="0"/>
                </p:cNvCxnSpPr>
                <p:nvPr/>
              </p:nvCxnSpPr>
              <p:spPr>
                <a:xfrm>
                  <a:off x="8306762" y="3889838"/>
                  <a:ext cx="90119" cy="350035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Arrow Connector 204"/>
                <p:cNvCxnSpPr>
                  <a:stCxn id="203" idx="7"/>
                  <a:endCxn id="202" idx="3"/>
                </p:cNvCxnSpPr>
                <p:nvPr/>
              </p:nvCxnSpPr>
              <p:spPr>
                <a:xfrm flipV="1">
                  <a:off x="8510032" y="4193004"/>
                  <a:ext cx="146420" cy="93738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3" name="Oval 492"/>
              <p:cNvSpPr/>
              <p:nvPr/>
            </p:nvSpPr>
            <p:spPr>
              <a:xfrm>
                <a:off x="7861366" y="3426627"/>
                <a:ext cx="1163694" cy="124631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497" name="Group 496"/>
            <p:cNvGrpSpPr/>
            <p:nvPr/>
          </p:nvGrpSpPr>
          <p:grpSpPr>
            <a:xfrm>
              <a:off x="7015993" y="1171932"/>
              <a:ext cx="1121098" cy="988077"/>
              <a:chOff x="7861366" y="1444768"/>
              <a:chExt cx="1320160" cy="1163520"/>
            </a:xfrm>
          </p:grpSpPr>
          <p:grpSp>
            <p:nvGrpSpPr>
              <p:cNvPr id="458" name="Group 457"/>
              <p:cNvGrpSpPr/>
              <p:nvPr/>
            </p:nvGrpSpPr>
            <p:grpSpPr>
              <a:xfrm>
                <a:off x="7922137" y="1660802"/>
                <a:ext cx="1102923" cy="809778"/>
                <a:chOff x="7678048" y="520342"/>
                <a:chExt cx="1102923" cy="809778"/>
              </a:xfrm>
            </p:grpSpPr>
            <p:sp>
              <p:nvSpPr>
                <p:cNvPr id="280" name="Oval 279"/>
                <p:cNvSpPr>
                  <a:spLocks/>
                </p:cNvSpPr>
                <p:nvPr/>
              </p:nvSpPr>
              <p:spPr>
                <a:xfrm>
                  <a:off x="7678048" y="770347"/>
                  <a:ext cx="320040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B</a:t>
                  </a:r>
                  <a:endParaRPr lang="en-US" sz="1200" dirty="0"/>
                </a:p>
              </p:txBody>
            </p:sp>
            <p:sp>
              <p:nvSpPr>
                <p:cNvPr id="288" name="Oval 287"/>
                <p:cNvSpPr>
                  <a:spLocks noChangeAspect="1"/>
                </p:cNvSpPr>
                <p:nvPr/>
              </p:nvSpPr>
              <p:spPr>
                <a:xfrm>
                  <a:off x="8248228" y="520342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C</a:t>
                  </a:r>
                  <a:endParaRPr lang="en-US" sz="1200" dirty="0"/>
                </a:p>
              </p:txBody>
            </p:sp>
            <p:sp>
              <p:nvSpPr>
                <p:cNvPr id="291" name="Oval 290"/>
                <p:cNvSpPr>
                  <a:spLocks noChangeAspect="1"/>
                </p:cNvSpPr>
                <p:nvPr/>
              </p:nvSpPr>
              <p:spPr>
                <a:xfrm>
                  <a:off x="8460930" y="1010080"/>
                  <a:ext cx="320041" cy="320040"/>
                </a:xfrm>
                <a:prstGeom prst="ellipse">
                  <a:avLst/>
                </a:prstGeom>
                <a:ln w="28575" cmpd="sng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F</a:t>
                  </a:r>
                  <a:endParaRPr lang="en-US" sz="1200" dirty="0"/>
                </a:p>
              </p:txBody>
            </p:sp>
            <p:cxnSp>
              <p:nvCxnSpPr>
                <p:cNvPr id="292" name="Straight Arrow Connector 291"/>
                <p:cNvCxnSpPr>
                  <a:stCxn id="288" idx="5"/>
                  <a:endCxn id="291" idx="0"/>
                </p:cNvCxnSpPr>
                <p:nvPr/>
              </p:nvCxnSpPr>
              <p:spPr>
                <a:xfrm>
                  <a:off x="8521400" y="793513"/>
                  <a:ext cx="99551" cy="216567"/>
                </a:xfrm>
                <a:prstGeom prst="straightConnector1">
                  <a:avLst/>
                </a:prstGeom>
                <a:ln w="28575" cmpd="sng">
                  <a:solidFill>
                    <a:schemeClr val="accent6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4" name="Straight Arrow Connector 293"/>
                <p:cNvCxnSpPr>
                  <a:stCxn id="280" idx="6"/>
                  <a:endCxn id="288" idx="3"/>
                </p:cNvCxnSpPr>
                <p:nvPr/>
              </p:nvCxnSpPr>
              <p:spPr>
                <a:xfrm flipV="1">
                  <a:off x="7998088" y="793513"/>
                  <a:ext cx="297009" cy="136854"/>
                </a:xfrm>
                <a:prstGeom prst="straightConnector1">
                  <a:avLst/>
                </a:prstGeom>
                <a:ln w="28575" cmpd="sng">
                  <a:headEnd type="none"/>
                  <a:tailEnd type="none"/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4" name="Oval 493"/>
              <p:cNvSpPr/>
              <p:nvPr/>
            </p:nvSpPr>
            <p:spPr>
              <a:xfrm>
                <a:off x="7861366" y="1444768"/>
                <a:ext cx="1320160" cy="11635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cxnSp>
          <p:nvCxnSpPr>
            <p:cNvPr id="499" name="Straight Arrow Connector 498"/>
            <p:cNvCxnSpPr>
              <a:endCxn id="494" idx="3"/>
            </p:cNvCxnSpPr>
            <p:nvPr/>
          </p:nvCxnSpPr>
          <p:spPr>
            <a:xfrm>
              <a:off x="6519801" y="1959967"/>
              <a:ext cx="660373" cy="55341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2" name="Straight Arrow Connector 501"/>
            <p:cNvCxnSpPr>
              <a:stCxn id="492" idx="1"/>
              <a:endCxn id="491" idx="4"/>
            </p:cNvCxnSpPr>
            <p:nvPr/>
          </p:nvCxnSpPr>
          <p:spPr>
            <a:xfrm flipV="1">
              <a:off x="5684072" y="2645248"/>
              <a:ext cx="229730" cy="306568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5" name="Straight Arrow Connector 504"/>
            <p:cNvCxnSpPr>
              <a:stCxn id="493" idx="0"/>
              <a:endCxn id="494" idx="4"/>
            </p:cNvCxnSpPr>
            <p:nvPr/>
          </p:nvCxnSpPr>
          <p:spPr>
            <a:xfrm flipV="1">
              <a:off x="7510107" y="2160009"/>
              <a:ext cx="66435" cy="694945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36" name="Right Arrow 535"/>
          <p:cNvSpPr/>
          <p:nvPr/>
        </p:nvSpPr>
        <p:spPr>
          <a:xfrm rot="19683222">
            <a:off x="1681606" y="2278635"/>
            <a:ext cx="982804" cy="352902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7" name="Right Arrow 536"/>
          <p:cNvSpPr/>
          <p:nvPr/>
        </p:nvSpPr>
        <p:spPr>
          <a:xfrm rot="2535578">
            <a:off x="1126731" y="4652981"/>
            <a:ext cx="953546" cy="322883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8" name="Right Arrow 537"/>
          <p:cNvSpPr/>
          <p:nvPr/>
        </p:nvSpPr>
        <p:spPr>
          <a:xfrm>
            <a:off x="4935395" y="1792887"/>
            <a:ext cx="1104127" cy="268110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0" name="TextBox 539"/>
          <p:cNvSpPr txBox="1"/>
          <p:nvPr/>
        </p:nvSpPr>
        <p:spPr>
          <a:xfrm rot="19769220">
            <a:off x="1318916" y="1777587"/>
            <a:ext cx="1469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</a:t>
            </a:r>
            <a:r>
              <a:rPr lang="en-US" b="1" dirty="0" err="1" smtClean="0"/>
              <a:t>Sparsify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(offline)</a:t>
            </a:r>
          </a:p>
        </p:txBody>
      </p:sp>
      <p:sp>
        <p:nvSpPr>
          <p:cNvPr id="541" name="TextBox 540"/>
          <p:cNvSpPr txBox="1"/>
          <p:nvPr/>
        </p:nvSpPr>
        <p:spPr>
          <a:xfrm rot="2514757">
            <a:off x="1428617" y="4283187"/>
            <a:ext cx="1178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3.Densify</a:t>
            </a:r>
            <a:br>
              <a:rPr lang="en-US" b="1" dirty="0" smtClean="0"/>
            </a:br>
            <a:r>
              <a:rPr lang="en-US" b="1" dirty="0" smtClean="0"/>
              <a:t>(offline) </a:t>
            </a:r>
            <a:endParaRPr lang="en-US" b="1" dirty="0"/>
          </a:p>
        </p:txBody>
      </p:sp>
      <p:sp>
        <p:nvSpPr>
          <p:cNvPr id="543" name="TextBox 542"/>
          <p:cNvSpPr txBox="1"/>
          <p:nvPr/>
        </p:nvSpPr>
        <p:spPr>
          <a:xfrm>
            <a:off x="4918651" y="869621"/>
            <a:ext cx="2101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2.Build 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Junction Tree</a:t>
            </a:r>
            <a:br>
              <a:rPr lang="en-US" b="1" dirty="0" smtClean="0"/>
            </a:br>
            <a:r>
              <a:rPr lang="en-US" b="1" dirty="0" smtClean="0"/>
              <a:t>(offline)</a:t>
            </a:r>
            <a:endParaRPr lang="en-US" b="1" dirty="0"/>
          </a:p>
        </p:txBody>
      </p:sp>
      <p:sp>
        <p:nvSpPr>
          <p:cNvPr id="545" name="TextBox 544"/>
          <p:cNvSpPr txBox="1"/>
          <p:nvPr/>
        </p:nvSpPr>
        <p:spPr>
          <a:xfrm rot="19339472">
            <a:off x="3877976" y="3667537"/>
            <a:ext cx="2456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4.Prune Clique States</a:t>
            </a:r>
            <a:br>
              <a:rPr lang="en-US" b="1" dirty="0" smtClean="0"/>
            </a:br>
            <a:r>
              <a:rPr lang="en-US" b="1" dirty="0" smtClean="0"/>
              <a:t>(offline)</a:t>
            </a:r>
            <a:endParaRPr lang="en-US" b="1" dirty="0"/>
          </a:p>
        </p:txBody>
      </p:sp>
      <p:sp>
        <p:nvSpPr>
          <p:cNvPr id="18" name="Rectangle 17"/>
          <p:cNvSpPr/>
          <p:nvPr/>
        </p:nvSpPr>
        <p:spPr>
          <a:xfrm rot="20064536">
            <a:off x="3709076" y="4675756"/>
            <a:ext cx="2442276" cy="162483"/>
          </a:xfrm>
          <a:prstGeom prst="rect">
            <a:avLst/>
          </a:prstGeom>
          <a:solidFill>
            <a:srgbClr val="4F81B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/>
        </p:nvSpPr>
        <p:spPr>
          <a:xfrm rot="17286570" flipV="1">
            <a:off x="5451220" y="3584727"/>
            <a:ext cx="1395597" cy="138559"/>
          </a:xfrm>
          <a:prstGeom prst="rect">
            <a:avLst/>
          </a:prstGeom>
          <a:solidFill>
            <a:srgbClr val="4F81B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ight Arrow 223"/>
          <p:cNvSpPr/>
          <p:nvPr/>
        </p:nvSpPr>
        <p:spPr>
          <a:xfrm rot="1700338">
            <a:off x="5868932" y="4138448"/>
            <a:ext cx="518198" cy="379757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2064935" y="4437629"/>
            <a:ext cx="6601633" cy="1814176"/>
            <a:chOff x="2064935" y="4437629"/>
            <a:chExt cx="6601633" cy="1814176"/>
          </a:xfrm>
        </p:grpSpPr>
        <p:cxnSp>
          <p:nvCxnSpPr>
            <p:cNvPr id="225" name="Straight Arrow Connector 224"/>
            <p:cNvCxnSpPr>
              <a:stCxn id="216" idx="6"/>
              <a:endCxn id="219" idx="2"/>
            </p:cNvCxnSpPr>
            <p:nvPr/>
          </p:nvCxnSpPr>
          <p:spPr>
            <a:xfrm>
              <a:off x="6823049" y="4933851"/>
              <a:ext cx="591084" cy="135891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>
              <a:stCxn id="144" idx="5"/>
              <a:endCxn id="166" idx="2"/>
            </p:cNvCxnSpPr>
            <p:nvPr/>
          </p:nvCxnSpPr>
          <p:spPr>
            <a:xfrm>
              <a:off x="8233714" y="4437629"/>
              <a:ext cx="432854" cy="107496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>
              <a:endCxn id="418" idx="1"/>
            </p:cNvCxnSpPr>
            <p:nvPr/>
          </p:nvCxnSpPr>
          <p:spPr>
            <a:xfrm>
              <a:off x="2064935" y="5644948"/>
              <a:ext cx="1170087" cy="606857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>
            <a:off x="6545916" y="4478077"/>
            <a:ext cx="2101707" cy="1101453"/>
            <a:chOff x="6571316" y="4478077"/>
            <a:chExt cx="2101707" cy="1101453"/>
          </a:xfrm>
        </p:grpSpPr>
        <p:cxnSp>
          <p:nvCxnSpPr>
            <p:cNvPr id="509" name="Straight Arrow Connector 508"/>
            <p:cNvCxnSpPr/>
            <p:nvPr/>
          </p:nvCxnSpPr>
          <p:spPr>
            <a:xfrm flipH="1">
              <a:off x="6571316" y="5252054"/>
              <a:ext cx="229159" cy="312319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Straight Arrow Connector 515"/>
            <p:cNvCxnSpPr/>
            <p:nvPr/>
          </p:nvCxnSpPr>
          <p:spPr>
            <a:xfrm>
              <a:off x="7451421" y="4478077"/>
              <a:ext cx="550313" cy="64648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Arrow Connector 518"/>
            <p:cNvCxnSpPr/>
            <p:nvPr/>
          </p:nvCxnSpPr>
          <p:spPr>
            <a:xfrm flipH="1" flipV="1">
              <a:off x="7588205" y="4735769"/>
              <a:ext cx="526102" cy="83020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 flipV="1">
              <a:off x="6802067" y="5342661"/>
              <a:ext cx="242627" cy="236869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 flipV="1">
              <a:off x="8269001" y="4818790"/>
              <a:ext cx="75964" cy="538944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 flipH="1">
              <a:off x="8598856" y="4877651"/>
              <a:ext cx="74167" cy="526196"/>
            </a:xfrm>
            <a:prstGeom prst="straightConnector1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3" name="TextBox 232"/>
          <p:cNvSpPr txBox="1"/>
          <p:nvPr/>
        </p:nvSpPr>
        <p:spPr>
          <a:xfrm rot="20840777">
            <a:off x="6595829" y="3332142"/>
            <a:ext cx="2456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5</a:t>
            </a:r>
            <a:r>
              <a:rPr lang="en-US" b="1" dirty="0" smtClean="0"/>
              <a:t>. Message Passing on legal states </a:t>
            </a:r>
            <a:r>
              <a:rPr lang="en-US" b="1" dirty="0"/>
              <a:t> </a:t>
            </a:r>
            <a:r>
              <a:rPr lang="en-US" b="1" dirty="0" smtClean="0"/>
              <a:t>(online)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8261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7" grpId="0" animBg="1"/>
      <p:bldP spid="541" grpId="0"/>
      <p:bldP spid="545" grpId="0"/>
      <p:bldP spid="18" grpId="0" animBg="1"/>
      <p:bldP spid="223" grpId="0" animBg="1"/>
      <p:bldP spid="224" grpId="0" animBg="1"/>
      <p:bldP spid="2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872067"/>
          </a:xfrm>
        </p:spPr>
        <p:txBody>
          <a:bodyPr/>
          <a:lstStyle/>
          <a:p>
            <a:r>
              <a:rPr lang="en-US" dirty="0" smtClean="0"/>
              <a:t>Assign semantic labels to objects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66" y="3213199"/>
            <a:ext cx="1270001" cy="1751131"/>
          </a:xfrm>
          <a:prstGeom prst="rect">
            <a:avLst/>
          </a:prstGeom>
        </p:spPr>
      </p:pic>
      <p:sp>
        <p:nvSpPr>
          <p:cNvPr id="135" name="TextBox 134"/>
          <p:cNvSpPr txBox="1"/>
          <p:nvPr/>
        </p:nvSpPr>
        <p:spPr>
          <a:xfrm>
            <a:off x="7780625" y="2654654"/>
            <a:ext cx="136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Probabilities</a:t>
            </a:r>
            <a:endParaRPr lang="en-US" dirty="0"/>
          </a:p>
        </p:txBody>
      </p:sp>
      <p:sp>
        <p:nvSpPr>
          <p:cNvPr id="136" name="TextBox 135"/>
          <p:cNvSpPr txBox="1"/>
          <p:nvPr/>
        </p:nvSpPr>
        <p:spPr>
          <a:xfrm>
            <a:off x="8382576" y="324841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8391325" y="3762624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0.8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8400021" y="420464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8412594" y="464389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0.1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264372" y="371066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7264372" y="414453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7264372" y="324706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>
            <a:off x="7281307" y="4564662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7055895" y="2654654"/>
            <a:ext cx="2035185" cy="2496564"/>
          </a:xfrm>
          <a:prstGeom prst="rect">
            <a:avLst/>
          </a:prstGeom>
          <a:noFill/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1862666" y="4110665"/>
            <a:ext cx="4961467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901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Encoding prior knowledge (HEX graph)</a:t>
            </a:r>
          </a:p>
          <a:p>
            <a:r>
              <a:rPr lang="en-US" dirty="0" smtClean="0"/>
              <a:t>Classification model</a:t>
            </a:r>
          </a:p>
          <a:p>
            <a:r>
              <a:rPr lang="en-US" dirty="0" smtClean="0"/>
              <a:t>Efficient Exact Inference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Experiments</a:t>
            </a:r>
          </a:p>
          <a:p>
            <a:r>
              <a:rPr lang="en-US" dirty="0"/>
              <a:t>Conclusion and Future </a:t>
            </a:r>
            <a:r>
              <a:rPr lang="en-US" dirty="0" smtClean="0"/>
              <a:t>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225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98228"/>
            <a:ext cx="8229600" cy="1143000"/>
          </a:xfrm>
        </p:spPr>
        <p:txBody>
          <a:bodyPr/>
          <a:lstStyle/>
          <a:p>
            <a:r>
              <a:rPr lang="en-US" dirty="0" err="1" smtClean="0"/>
              <a:t>Exp</a:t>
            </a:r>
            <a:r>
              <a:rPr lang="en-US" dirty="0" smtClean="0"/>
              <a:t> 1: Learning with weak labels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241228"/>
            <a:ext cx="8229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Many basic category labels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Few fine-grained labels 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5850305" y="3062624"/>
            <a:ext cx="881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46" name="Oval 45"/>
          <p:cNvSpPr/>
          <p:nvPr/>
        </p:nvSpPr>
        <p:spPr>
          <a:xfrm>
            <a:off x="6433388" y="348347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006102" y="419174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>
            <a:stCxn id="46" idx="3"/>
            <a:endCxn id="47" idx="0"/>
          </p:cNvCxnSpPr>
          <p:nvPr/>
        </p:nvCxnSpPr>
        <p:spPr>
          <a:xfrm flipH="1">
            <a:off x="6165203" y="3755077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6667700" y="2964482"/>
            <a:ext cx="345606" cy="556336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5523717" y="444694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7173510" y="2897348"/>
            <a:ext cx="339256" cy="586127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6909754" y="270845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6151145" y="2246790"/>
            <a:ext cx="1361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Animal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 rot="3214656">
            <a:off x="7455717" y="3428833"/>
            <a:ext cx="8085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6"/>
                </a:solidFill>
              </a:rPr>
              <a:t>…</a:t>
            </a:r>
            <a:endParaRPr lang="en-US" sz="3200" dirty="0">
              <a:solidFill>
                <a:schemeClr val="accent6"/>
              </a:solidFill>
            </a:endParaRPr>
          </a:p>
        </p:txBody>
      </p:sp>
      <p:pic>
        <p:nvPicPr>
          <p:cNvPr id="72" name="Picture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926" y="4204648"/>
            <a:ext cx="662364" cy="730808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904" y="3127379"/>
            <a:ext cx="691113" cy="555655"/>
          </a:xfrm>
          <a:prstGeom prst="rect">
            <a:avLst/>
          </a:prstGeom>
        </p:spPr>
      </p:pic>
      <p:cxnSp>
        <p:nvCxnSpPr>
          <p:cNvPr id="74" name="Straight Arrow Connector 73"/>
          <p:cNvCxnSpPr>
            <a:stCxn id="46" idx="5"/>
          </p:cNvCxnSpPr>
          <p:nvPr/>
        </p:nvCxnSpPr>
        <p:spPr>
          <a:xfrm>
            <a:off x="6704990" y="3755077"/>
            <a:ext cx="342799" cy="509973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 rot="3214656">
            <a:off x="6990740" y="4210408"/>
            <a:ext cx="8085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6"/>
                </a:solidFill>
              </a:rPr>
              <a:t>…</a:t>
            </a:r>
            <a:endParaRPr lang="en-US" sz="3200" dirty="0">
              <a:solidFill>
                <a:schemeClr val="accent6"/>
              </a:solidFill>
            </a:endParaRP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9464" y="2960391"/>
            <a:ext cx="627696" cy="823050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7128" y="2925395"/>
            <a:ext cx="824324" cy="858046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8707" y="3127379"/>
            <a:ext cx="760631" cy="555655"/>
          </a:xfrm>
          <a:prstGeom prst="rect">
            <a:avLst/>
          </a:prstGeom>
        </p:spPr>
      </p:pic>
      <p:sp>
        <p:nvSpPr>
          <p:cNvPr id="81" name="Rectangular Callout 80"/>
          <p:cNvSpPr/>
          <p:nvPr/>
        </p:nvSpPr>
        <p:spPr>
          <a:xfrm>
            <a:off x="681719" y="4446945"/>
            <a:ext cx="2757620" cy="1622748"/>
          </a:xfrm>
          <a:prstGeom prst="wedgeRectCallout">
            <a:avLst>
              <a:gd name="adj1" fmla="val 43229"/>
              <a:gd name="adj2" fmla="val -8649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/>
              <a:t>Weak labels:</a:t>
            </a:r>
            <a:br>
              <a:rPr lang="en-US" sz="2400" dirty="0" smtClean="0"/>
            </a:br>
            <a:r>
              <a:rPr lang="en-US" sz="2400" dirty="0" smtClean="0"/>
              <a:t>No information on subcategories.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9862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3795975" y="322683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69206" y="304909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69206" y="345103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69206" y="384082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869206" y="424816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869206" y="464989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9" idx="6"/>
            <a:endCxn id="8" idx="2"/>
          </p:cNvCxnSpPr>
          <p:nvPr/>
        </p:nvCxnSpPr>
        <p:spPr>
          <a:xfrm>
            <a:off x="3187407" y="3208200"/>
            <a:ext cx="60856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6"/>
            <a:endCxn id="8" idx="2"/>
          </p:cNvCxnSpPr>
          <p:nvPr/>
        </p:nvCxnSpPr>
        <p:spPr>
          <a:xfrm flipV="1">
            <a:off x="3187407" y="3385933"/>
            <a:ext cx="60856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6"/>
            <a:endCxn id="8" idx="2"/>
          </p:cNvCxnSpPr>
          <p:nvPr/>
        </p:nvCxnSpPr>
        <p:spPr>
          <a:xfrm flipV="1">
            <a:off x="3187407" y="3385933"/>
            <a:ext cx="60856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2" idx="6"/>
            <a:endCxn id="8" idx="2"/>
          </p:cNvCxnSpPr>
          <p:nvPr/>
        </p:nvCxnSpPr>
        <p:spPr>
          <a:xfrm flipV="1">
            <a:off x="3187407" y="3385933"/>
            <a:ext cx="60856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6"/>
            <a:endCxn id="8" idx="2"/>
          </p:cNvCxnSpPr>
          <p:nvPr/>
        </p:nvCxnSpPr>
        <p:spPr>
          <a:xfrm flipV="1">
            <a:off x="3187407" y="3385933"/>
            <a:ext cx="60856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795975" y="366480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9" idx="6"/>
            <a:endCxn id="19" idx="2"/>
          </p:cNvCxnSpPr>
          <p:nvPr/>
        </p:nvCxnSpPr>
        <p:spPr>
          <a:xfrm>
            <a:off x="3187407" y="3208200"/>
            <a:ext cx="60856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6"/>
            <a:endCxn id="19" idx="2"/>
          </p:cNvCxnSpPr>
          <p:nvPr/>
        </p:nvCxnSpPr>
        <p:spPr>
          <a:xfrm>
            <a:off x="3187407" y="3610135"/>
            <a:ext cx="60856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6"/>
            <a:endCxn id="19" idx="2"/>
          </p:cNvCxnSpPr>
          <p:nvPr/>
        </p:nvCxnSpPr>
        <p:spPr>
          <a:xfrm flipV="1">
            <a:off x="3187407" y="3823910"/>
            <a:ext cx="60856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6"/>
            <a:endCxn id="19" idx="2"/>
          </p:cNvCxnSpPr>
          <p:nvPr/>
        </p:nvCxnSpPr>
        <p:spPr>
          <a:xfrm flipV="1">
            <a:off x="3187407" y="3823910"/>
            <a:ext cx="60856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6"/>
            <a:endCxn id="19" idx="2"/>
          </p:cNvCxnSpPr>
          <p:nvPr/>
        </p:nvCxnSpPr>
        <p:spPr>
          <a:xfrm flipV="1">
            <a:off x="3187407" y="3823910"/>
            <a:ext cx="60856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3795975" y="407975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9" idx="6"/>
            <a:endCxn id="25" idx="2"/>
          </p:cNvCxnSpPr>
          <p:nvPr/>
        </p:nvCxnSpPr>
        <p:spPr>
          <a:xfrm>
            <a:off x="3187407" y="3208200"/>
            <a:ext cx="60856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6"/>
            <a:endCxn id="25" idx="2"/>
          </p:cNvCxnSpPr>
          <p:nvPr/>
        </p:nvCxnSpPr>
        <p:spPr>
          <a:xfrm>
            <a:off x="3187407" y="3999927"/>
            <a:ext cx="60856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0" idx="6"/>
            <a:endCxn id="25" idx="2"/>
          </p:cNvCxnSpPr>
          <p:nvPr/>
        </p:nvCxnSpPr>
        <p:spPr>
          <a:xfrm>
            <a:off x="3187407" y="3610135"/>
            <a:ext cx="60856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2" idx="6"/>
            <a:endCxn id="25" idx="2"/>
          </p:cNvCxnSpPr>
          <p:nvPr/>
        </p:nvCxnSpPr>
        <p:spPr>
          <a:xfrm flipV="1">
            <a:off x="3187407" y="4238852"/>
            <a:ext cx="60856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3" idx="6"/>
            <a:endCxn id="25" idx="2"/>
          </p:cNvCxnSpPr>
          <p:nvPr/>
        </p:nvCxnSpPr>
        <p:spPr>
          <a:xfrm flipV="1">
            <a:off x="3187407" y="4238852"/>
            <a:ext cx="60856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3795975" y="452216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9" idx="6"/>
            <a:endCxn id="31" idx="2"/>
          </p:cNvCxnSpPr>
          <p:nvPr/>
        </p:nvCxnSpPr>
        <p:spPr>
          <a:xfrm>
            <a:off x="3187407" y="3208200"/>
            <a:ext cx="60856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0" idx="6"/>
            <a:endCxn id="31" idx="2"/>
          </p:cNvCxnSpPr>
          <p:nvPr/>
        </p:nvCxnSpPr>
        <p:spPr>
          <a:xfrm>
            <a:off x="3187407" y="3610135"/>
            <a:ext cx="60856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6"/>
            <a:endCxn id="31" idx="2"/>
          </p:cNvCxnSpPr>
          <p:nvPr/>
        </p:nvCxnSpPr>
        <p:spPr>
          <a:xfrm>
            <a:off x="3187407" y="3999927"/>
            <a:ext cx="60856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6"/>
            <a:endCxn id="31" idx="2"/>
          </p:cNvCxnSpPr>
          <p:nvPr/>
        </p:nvCxnSpPr>
        <p:spPr>
          <a:xfrm>
            <a:off x="3187407" y="4407264"/>
            <a:ext cx="60856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3" idx="6"/>
            <a:endCxn id="31" idx="2"/>
          </p:cNvCxnSpPr>
          <p:nvPr/>
        </p:nvCxnSpPr>
        <p:spPr>
          <a:xfrm flipV="1">
            <a:off x="3187407" y="4681265"/>
            <a:ext cx="60856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369208" y="3014822"/>
            <a:ext cx="3026174" cy="230614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6175616" y="3367300"/>
            <a:ext cx="47931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265000" y="473430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47" name="TextBox 46"/>
          <p:cNvSpPr txBox="1"/>
          <p:nvPr/>
        </p:nvSpPr>
        <p:spPr>
          <a:xfrm>
            <a:off x="5039833" y="4310712"/>
            <a:ext cx="965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48" name="TextBox 47"/>
          <p:cNvSpPr txBox="1"/>
          <p:nvPr/>
        </p:nvSpPr>
        <p:spPr>
          <a:xfrm>
            <a:off x="5204703" y="3086446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49" name="TextBox 48"/>
          <p:cNvSpPr txBox="1"/>
          <p:nvPr/>
        </p:nvSpPr>
        <p:spPr>
          <a:xfrm>
            <a:off x="5676046" y="3888241"/>
            <a:ext cx="694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50" name="Oval 49"/>
          <p:cNvSpPr/>
          <p:nvPr/>
        </p:nvSpPr>
        <p:spPr>
          <a:xfrm>
            <a:off x="4774446" y="322677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4447261" y="452216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182266" y="406449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662962" y="366480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/>
          <p:cNvCxnSpPr>
            <a:stCxn id="50" idx="3"/>
            <a:endCxn id="51" idx="0"/>
          </p:cNvCxnSpPr>
          <p:nvPr/>
        </p:nvCxnSpPr>
        <p:spPr>
          <a:xfrm flipH="1">
            <a:off x="4606362" y="3498372"/>
            <a:ext cx="214683" cy="1023792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0" idx="5"/>
            <a:endCxn id="52" idx="0"/>
          </p:cNvCxnSpPr>
          <p:nvPr/>
        </p:nvCxnSpPr>
        <p:spPr>
          <a:xfrm>
            <a:off x="5046048" y="3498372"/>
            <a:ext cx="295319" cy="566125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0" idx="6"/>
            <a:endCxn id="53" idx="1"/>
          </p:cNvCxnSpPr>
          <p:nvPr/>
        </p:nvCxnSpPr>
        <p:spPr>
          <a:xfrm>
            <a:off x="5092647" y="3385871"/>
            <a:ext cx="616914" cy="325537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8" idx="6"/>
            <a:endCxn id="50" idx="2"/>
          </p:cNvCxnSpPr>
          <p:nvPr/>
        </p:nvCxnSpPr>
        <p:spPr>
          <a:xfrm flipV="1">
            <a:off x="4114176" y="3385871"/>
            <a:ext cx="660270" cy="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9" idx="6"/>
            <a:endCxn id="53" idx="2"/>
          </p:cNvCxnSpPr>
          <p:nvPr/>
        </p:nvCxnSpPr>
        <p:spPr>
          <a:xfrm>
            <a:off x="4114176" y="3823910"/>
            <a:ext cx="154878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5" idx="6"/>
            <a:endCxn id="52" idx="2"/>
          </p:cNvCxnSpPr>
          <p:nvPr/>
        </p:nvCxnSpPr>
        <p:spPr>
          <a:xfrm flipV="1">
            <a:off x="4114176" y="4223598"/>
            <a:ext cx="1068090" cy="152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1" idx="6"/>
            <a:endCxn id="51" idx="2"/>
          </p:cNvCxnSpPr>
          <p:nvPr/>
        </p:nvCxnSpPr>
        <p:spPr>
          <a:xfrm>
            <a:off x="4114176" y="4681265"/>
            <a:ext cx="33308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77" idx="1"/>
          </p:cNvCxnSpPr>
          <p:nvPr/>
        </p:nvCxnSpPr>
        <p:spPr>
          <a:xfrm>
            <a:off x="1205994" y="4102891"/>
            <a:ext cx="37318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60" y="3458052"/>
            <a:ext cx="1047234" cy="1443971"/>
          </a:xfrm>
          <a:prstGeom prst="rect">
            <a:avLst/>
          </a:prstGeom>
        </p:spPr>
      </p:pic>
      <p:sp>
        <p:nvSpPr>
          <p:cNvPr id="77" name="Rectangle 76"/>
          <p:cNvSpPr/>
          <p:nvPr/>
        </p:nvSpPr>
        <p:spPr>
          <a:xfrm>
            <a:off x="1579180" y="3067890"/>
            <a:ext cx="786845" cy="20700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DNN</a:t>
            </a:r>
            <a:endParaRPr lang="en-US" dirty="0"/>
          </a:p>
        </p:txBody>
      </p:sp>
      <p:cxnSp>
        <p:nvCxnSpPr>
          <p:cNvPr id="81" name="Straight Arrow Connector 80"/>
          <p:cNvCxnSpPr>
            <a:stCxn id="77" idx="3"/>
          </p:cNvCxnSpPr>
          <p:nvPr/>
        </p:nvCxnSpPr>
        <p:spPr>
          <a:xfrm>
            <a:off x="2366025" y="4102891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2366025" y="4073168"/>
            <a:ext cx="373186" cy="65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123480" y="2864433"/>
            <a:ext cx="1322977" cy="36933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Label: </a:t>
            </a:r>
            <a:r>
              <a:rPr lang="en-US" dirty="0">
                <a:solidFill>
                  <a:schemeClr val="accent2"/>
                </a:solidFill>
              </a:rPr>
              <a:t>Dog</a:t>
            </a:r>
            <a:endParaRPr lang="en-US" dirty="0" smtClean="0">
              <a:solidFill>
                <a:schemeClr val="accent2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5676046" y="1906319"/>
            <a:ext cx="3355899" cy="7426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7610689" y="2728074"/>
            <a:ext cx="0" cy="3583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eft Bracket 2"/>
          <p:cNvSpPr/>
          <p:nvPr/>
        </p:nvSpPr>
        <p:spPr>
          <a:xfrm>
            <a:off x="2684023" y="1242965"/>
            <a:ext cx="177956" cy="1451215"/>
          </a:xfrm>
          <a:prstGeom prst="leftBracket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Left Bracket 67"/>
          <p:cNvSpPr/>
          <p:nvPr/>
        </p:nvSpPr>
        <p:spPr>
          <a:xfrm flipH="1">
            <a:off x="3035007" y="1242965"/>
            <a:ext cx="152400" cy="1451215"/>
          </a:xfrm>
          <a:prstGeom prst="leftBracket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971349" y="1207691"/>
            <a:ext cx="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Dog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965409" y="1548383"/>
            <a:ext cx="671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Corgi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1964607" y="1901495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Puppy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>
            <a:off x="1976366" y="2279645"/>
            <a:ext cx="4956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Cat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2756475" y="1248047"/>
            <a:ext cx="301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C0504D"/>
                </a:solidFill>
              </a:rPr>
              <a:t>1</a:t>
            </a:r>
            <a:endParaRPr lang="en-US" b="1" dirty="0">
              <a:solidFill>
                <a:srgbClr val="C0504D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776721" y="1567057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774948" y="1927057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sp>
        <p:nvSpPr>
          <p:cNvPr id="83" name="Rectangle 82"/>
          <p:cNvSpPr/>
          <p:nvPr/>
        </p:nvSpPr>
        <p:spPr>
          <a:xfrm>
            <a:off x="2770495" y="2315063"/>
            <a:ext cx="291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?</a:t>
            </a:r>
          </a:p>
        </p:txBody>
      </p:sp>
      <p:cxnSp>
        <p:nvCxnSpPr>
          <p:cNvPr id="85" name="Straight Arrow Connector 84"/>
          <p:cNvCxnSpPr/>
          <p:nvPr/>
        </p:nvCxnSpPr>
        <p:spPr>
          <a:xfrm flipV="1">
            <a:off x="832809" y="1927057"/>
            <a:ext cx="922690" cy="6783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3369208" y="1927057"/>
            <a:ext cx="2131259" cy="343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1" name="Object 1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8281567"/>
              </p:ext>
            </p:extLst>
          </p:nvPr>
        </p:nvGraphicFramePr>
        <p:xfrm>
          <a:off x="6899932" y="3152342"/>
          <a:ext cx="1589087" cy="430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511" name="Equation" r:id="rId5" imgW="749300" imgH="203200" progId="Equation.3">
                  <p:embed/>
                </p:oleObj>
              </mc:Choice>
              <mc:Fallback>
                <p:oleObj name="Equation" r:id="rId5" imgW="749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99932" y="3152342"/>
                        <a:ext cx="1589087" cy="430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" name="Object 1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0758567"/>
              </p:ext>
            </p:extLst>
          </p:nvPr>
        </p:nvGraphicFramePr>
        <p:xfrm>
          <a:off x="5884863" y="2064904"/>
          <a:ext cx="3094037" cy="43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512" name="Equation" r:id="rId7" imgW="1460500" imgH="203200" progId="Equation.3">
                  <p:embed/>
                </p:oleObj>
              </mc:Choice>
              <mc:Fallback>
                <p:oleObj name="Equation" r:id="rId7" imgW="146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884863" y="2064904"/>
                        <a:ext cx="3094037" cy="43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/>
          <p:cNvSpPr txBox="1"/>
          <p:nvPr/>
        </p:nvSpPr>
        <p:spPr>
          <a:xfrm>
            <a:off x="54913" y="5584730"/>
            <a:ext cx="91342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</a:rPr>
              <a:t>Hypothesis: HEX models can improve fine-grained recognition using basic level labels.  </a:t>
            </a:r>
            <a:endParaRPr lang="en-US" sz="2800" dirty="0">
              <a:solidFill>
                <a:srgbClr val="C0504D"/>
              </a:solidFill>
            </a:endParaRPr>
          </a:p>
        </p:txBody>
      </p:sp>
      <p:sp>
        <p:nvSpPr>
          <p:cNvPr id="79" name="Title 1"/>
          <p:cNvSpPr>
            <a:spLocks noGrp="1"/>
          </p:cNvSpPr>
          <p:nvPr>
            <p:ph type="title"/>
          </p:nvPr>
        </p:nvSpPr>
        <p:spPr>
          <a:xfrm>
            <a:off x="457200" y="98228"/>
            <a:ext cx="8229600" cy="1143000"/>
          </a:xfrm>
        </p:spPr>
        <p:txBody>
          <a:bodyPr/>
          <a:lstStyle/>
          <a:p>
            <a:r>
              <a:rPr lang="en-US" dirty="0" err="1" smtClean="0"/>
              <a:t>Exp</a:t>
            </a:r>
            <a:r>
              <a:rPr lang="en-US" dirty="0" smtClean="0"/>
              <a:t> 1: Learning with weak labels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3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41228"/>
            <a:ext cx="8229600" cy="1836666"/>
          </a:xfrm>
        </p:spPr>
        <p:txBody>
          <a:bodyPr/>
          <a:lstStyle/>
          <a:p>
            <a:r>
              <a:rPr lang="en-US" dirty="0"/>
              <a:t>ILSVRC 2012: “</a:t>
            </a:r>
            <a:r>
              <a:rPr lang="en-US" dirty="0" err="1"/>
              <a:t>relabel</a:t>
            </a:r>
            <a:r>
              <a:rPr lang="en-US" dirty="0"/>
              <a:t>” </a:t>
            </a:r>
            <a:r>
              <a:rPr lang="en-US" dirty="0" smtClean="0"/>
              <a:t>or “weaken” a portion of fine-grained leaf labels to basic level labels.</a:t>
            </a:r>
          </a:p>
          <a:p>
            <a:r>
              <a:rPr lang="en-US" dirty="0" smtClean="0"/>
              <a:t>Evaluate on fine-grained recognition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98228"/>
            <a:ext cx="8229600" cy="1143000"/>
          </a:xfrm>
        </p:spPr>
        <p:txBody>
          <a:bodyPr/>
          <a:lstStyle/>
          <a:p>
            <a:r>
              <a:rPr lang="en-US" dirty="0" err="1" smtClean="0"/>
              <a:t>Exp</a:t>
            </a:r>
            <a:r>
              <a:rPr lang="en-US" dirty="0" smtClean="0"/>
              <a:t> 1: Learning with weak labels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91217" y="3253617"/>
            <a:ext cx="2649875" cy="2107281"/>
            <a:chOff x="198857" y="3425809"/>
            <a:chExt cx="3354607" cy="2667711"/>
          </a:xfrm>
        </p:grpSpPr>
        <p:sp>
          <p:nvSpPr>
            <p:cNvPr id="10" name="TextBox 9"/>
            <p:cNvSpPr txBox="1"/>
            <p:nvPr/>
          </p:nvSpPr>
          <p:spPr>
            <a:xfrm>
              <a:off x="1178737" y="4241644"/>
              <a:ext cx="881980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Dog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1761820" y="466249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2" name="Oval 11"/>
            <p:cNvSpPr/>
            <p:nvPr/>
          </p:nvSpPr>
          <p:spPr>
            <a:xfrm>
              <a:off x="1334534" y="5370767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13" name="Straight Arrow Connector 12"/>
            <p:cNvCxnSpPr>
              <a:stCxn id="11" idx="3"/>
              <a:endCxn id="12" idx="0"/>
            </p:cNvCxnSpPr>
            <p:nvPr/>
          </p:nvCxnSpPr>
          <p:spPr>
            <a:xfrm flipH="1">
              <a:off x="1493635" y="4934096"/>
              <a:ext cx="314784" cy="436671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1996132" y="4143501"/>
              <a:ext cx="345606" cy="55633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52149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Corgi</a:t>
              </a:r>
              <a:endParaRPr lang="en-US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2501942" y="4076367"/>
              <a:ext cx="339256" cy="586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2238186" y="388747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479577" y="3425809"/>
              <a:ext cx="1361621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 rot="3214656">
              <a:off x="2784149" y="4608018"/>
              <a:ext cx="808541" cy="584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accent6"/>
                  </a:solidFill>
                </a:rPr>
                <a:t>…</a:t>
              </a:r>
              <a:endParaRPr lang="en-US" sz="2400" dirty="0">
                <a:solidFill>
                  <a:schemeClr val="accent6"/>
                </a:soli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685" y="5210089"/>
              <a:ext cx="456052" cy="503177"/>
            </a:xfrm>
            <a:prstGeom prst="rect">
              <a:avLst/>
            </a:prstGeom>
          </p:spPr>
        </p:pic>
        <p:cxnSp>
          <p:nvCxnSpPr>
            <p:cNvPr id="22" name="Straight Arrow Connector 21"/>
            <p:cNvCxnSpPr>
              <a:stCxn id="11" idx="5"/>
              <a:endCxn id="27" idx="0"/>
            </p:cNvCxnSpPr>
            <p:nvPr/>
          </p:nvCxnSpPr>
          <p:spPr>
            <a:xfrm>
              <a:off x="2033422" y="4934096"/>
              <a:ext cx="342799" cy="42997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8857" y="5176926"/>
              <a:ext cx="425453" cy="557864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68975" y="5282612"/>
              <a:ext cx="472918" cy="492264"/>
            </a:xfrm>
            <a:prstGeom prst="rect">
              <a:avLst/>
            </a:prstGeom>
          </p:spPr>
        </p:pic>
        <p:sp>
          <p:nvSpPr>
            <p:cNvPr id="27" name="Oval 26"/>
            <p:cNvSpPr/>
            <p:nvPr/>
          </p:nvSpPr>
          <p:spPr>
            <a:xfrm>
              <a:off x="2217120" y="5364066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990167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Husky</a:t>
              </a:r>
              <a:endParaRPr lang="en-US" dirty="0"/>
            </a:p>
          </p:txBody>
        </p: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06477" y="5282612"/>
              <a:ext cx="346987" cy="506232"/>
            </a:xfrm>
            <a:prstGeom prst="rect">
              <a:avLst/>
            </a:prstGeom>
          </p:spPr>
        </p:pic>
      </p:grpSp>
      <p:grpSp>
        <p:nvGrpSpPr>
          <p:cNvPr id="50" name="Group 49"/>
          <p:cNvGrpSpPr/>
          <p:nvPr/>
        </p:nvGrpSpPr>
        <p:grpSpPr>
          <a:xfrm>
            <a:off x="3547783" y="3253617"/>
            <a:ext cx="2452795" cy="2107281"/>
            <a:chOff x="375528" y="3425809"/>
            <a:chExt cx="3105114" cy="2667711"/>
          </a:xfrm>
        </p:grpSpPr>
        <p:sp>
          <p:nvSpPr>
            <p:cNvPr id="51" name="TextBox 50"/>
            <p:cNvSpPr txBox="1"/>
            <p:nvPr/>
          </p:nvSpPr>
          <p:spPr>
            <a:xfrm>
              <a:off x="1178737" y="4241644"/>
              <a:ext cx="881980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Dog</a:t>
              </a:r>
              <a:endParaRPr lang="en-US" dirty="0"/>
            </a:p>
          </p:txBody>
        </p:sp>
        <p:sp>
          <p:nvSpPr>
            <p:cNvPr id="52" name="Oval 51"/>
            <p:cNvSpPr/>
            <p:nvPr/>
          </p:nvSpPr>
          <p:spPr>
            <a:xfrm>
              <a:off x="1761820" y="466249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3" name="Oval 52"/>
            <p:cNvSpPr/>
            <p:nvPr/>
          </p:nvSpPr>
          <p:spPr>
            <a:xfrm>
              <a:off x="1334534" y="5370767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54" name="Straight Arrow Connector 53"/>
            <p:cNvCxnSpPr>
              <a:stCxn id="52" idx="3"/>
              <a:endCxn id="53" idx="0"/>
            </p:cNvCxnSpPr>
            <p:nvPr/>
          </p:nvCxnSpPr>
          <p:spPr>
            <a:xfrm flipH="1">
              <a:off x="1493635" y="4934096"/>
              <a:ext cx="314784" cy="436671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996132" y="4143501"/>
              <a:ext cx="345606" cy="55633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852149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Corgi</a:t>
              </a:r>
              <a:endParaRPr lang="en-US" dirty="0"/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>
              <a:off x="2501942" y="4076367"/>
              <a:ext cx="339256" cy="586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/>
            <p:cNvSpPr/>
            <p:nvPr/>
          </p:nvSpPr>
          <p:spPr>
            <a:xfrm>
              <a:off x="2238186" y="388747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479577" y="3425809"/>
              <a:ext cx="1361621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 rot="3214656">
              <a:off x="2784149" y="4608018"/>
              <a:ext cx="808541" cy="584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accent6"/>
                  </a:solidFill>
                </a:rPr>
                <a:t>…</a:t>
              </a:r>
              <a:endParaRPr lang="en-US" sz="2400" dirty="0">
                <a:solidFill>
                  <a:schemeClr val="accent6"/>
                </a:solidFill>
              </a:endParaRP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685" y="5210089"/>
              <a:ext cx="456052" cy="503177"/>
            </a:xfrm>
            <a:prstGeom prst="rect">
              <a:avLst/>
            </a:prstGeom>
          </p:spPr>
        </p:pic>
        <p:cxnSp>
          <p:nvCxnSpPr>
            <p:cNvPr id="62" name="Straight Arrow Connector 61"/>
            <p:cNvCxnSpPr>
              <a:stCxn id="52" idx="5"/>
              <a:endCxn id="65" idx="0"/>
            </p:cNvCxnSpPr>
            <p:nvPr/>
          </p:nvCxnSpPr>
          <p:spPr>
            <a:xfrm>
              <a:off x="2033422" y="4934096"/>
              <a:ext cx="342799" cy="42997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3284" y="4364842"/>
              <a:ext cx="425453" cy="557865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68975" y="5282612"/>
              <a:ext cx="472918" cy="492264"/>
            </a:xfrm>
            <a:prstGeom prst="rect">
              <a:avLst/>
            </a:prstGeom>
          </p:spPr>
        </p:pic>
        <p:sp>
          <p:nvSpPr>
            <p:cNvPr id="65" name="Oval 64"/>
            <p:cNvSpPr/>
            <p:nvPr/>
          </p:nvSpPr>
          <p:spPr>
            <a:xfrm>
              <a:off x="2217120" y="5364066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990167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Husky</a:t>
              </a:r>
              <a:endParaRPr lang="en-US" dirty="0"/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5528" y="4380701"/>
              <a:ext cx="346987" cy="506232"/>
            </a:xfrm>
            <a:prstGeom prst="rect">
              <a:avLst/>
            </a:prstGeom>
          </p:spPr>
        </p:pic>
      </p:grpSp>
      <p:sp>
        <p:nvSpPr>
          <p:cNvPr id="71" name="TextBox 70"/>
          <p:cNvSpPr txBox="1"/>
          <p:nvPr/>
        </p:nvSpPr>
        <p:spPr>
          <a:xfrm>
            <a:off x="2516931" y="3768964"/>
            <a:ext cx="944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Relabel</a:t>
            </a:r>
            <a:endParaRPr lang="en-US" b="1" dirty="0"/>
          </a:p>
        </p:txBody>
      </p:sp>
      <p:sp>
        <p:nvSpPr>
          <p:cNvPr id="74" name="Right Arrow 73"/>
          <p:cNvSpPr/>
          <p:nvPr/>
        </p:nvSpPr>
        <p:spPr>
          <a:xfrm>
            <a:off x="2581516" y="4116772"/>
            <a:ext cx="793052" cy="225062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3417624" y="3077894"/>
            <a:ext cx="2727469" cy="2496753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3381398" y="5811408"/>
            <a:ext cx="3558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Training</a:t>
            </a:r>
          </a:p>
          <a:p>
            <a:pPr algn="ctr"/>
            <a:r>
              <a:rPr lang="en-US" sz="2400" b="1" dirty="0" smtClean="0"/>
              <a:t>(“weakened”  labels)</a:t>
            </a:r>
            <a:endParaRPr lang="en-US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7381216" y="5811408"/>
            <a:ext cx="1219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Test</a:t>
            </a:r>
            <a:endParaRPr lang="en-US" b="1" dirty="0"/>
          </a:p>
        </p:txBody>
      </p:sp>
      <p:sp>
        <p:nvSpPr>
          <p:cNvPr id="79" name="Rectangle 78"/>
          <p:cNvSpPr/>
          <p:nvPr/>
        </p:nvSpPr>
        <p:spPr>
          <a:xfrm>
            <a:off x="6544499" y="4636861"/>
            <a:ext cx="2480463" cy="937786"/>
          </a:xfrm>
          <a:prstGeom prst="rect">
            <a:avLst/>
          </a:prstGeom>
          <a:noFill/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6848080" y="3307735"/>
            <a:ext cx="2076302" cy="2107281"/>
            <a:chOff x="852149" y="3425809"/>
            <a:chExt cx="2628493" cy="2667711"/>
          </a:xfrm>
        </p:grpSpPr>
        <p:sp>
          <p:nvSpPr>
            <p:cNvPr id="81" name="TextBox 80"/>
            <p:cNvSpPr txBox="1"/>
            <p:nvPr/>
          </p:nvSpPr>
          <p:spPr>
            <a:xfrm>
              <a:off x="1178737" y="4241644"/>
              <a:ext cx="881980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Dog</a:t>
              </a:r>
              <a:endParaRPr lang="en-US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1761820" y="466249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" name="Oval 82"/>
            <p:cNvSpPr/>
            <p:nvPr/>
          </p:nvSpPr>
          <p:spPr>
            <a:xfrm>
              <a:off x="1334534" y="5370767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84" name="Straight Arrow Connector 83"/>
            <p:cNvCxnSpPr>
              <a:stCxn id="82" idx="3"/>
              <a:endCxn id="83" idx="0"/>
            </p:cNvCxnSpPr>
            <p:nvPr/>
          </p:nvCxnSpPr>
          <p:spPr>
            <a:xfrm flipH="1">
              <a:off x="1493635" y="4934096"/>
              <a:ext cx="314784" cy="436671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/>
            <p:nvPr/>
          </p:nvCxnSpPr>
          <p:spPr>
            <a:xfrm flipH="1">
              <a:off x="1996132" y="4143501"/>
              <a:ext cx="345606" cy="55633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852149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Corgi</a:t>
              </a:r>
              <a:endParaRPr lang="en-US" dirty="0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2501942" y="4076367"/>
              <a:ext cx="339256" cy="586127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/>
            <p:cNvSpPr/>
            <p:nvPr/>
          </p:nvSpPr>
          <p:spPr>
            <a:xfrm>
              <a:off x="2238186" y="3887474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479577" y="3425809"/>
              <a:ext cx="1361621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 rot="3214656">
              <a:off x="2784149" y="4608018"/>
              <a:ext cx="808541" cy="584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accent6"/>
                  </a:solidFill>
                </a:rPr>
                <a:t>…</a:t>
              </a:r>
              <a:endParaRPr lang="en-US" sz="2400" dirty="0">
                <a:solidFill>
                  <a:schemeClr val="accent6"/>
                </a:solidFill>
              </a:endParaRPr>
            </a:p>
          </p:txBody>
        </p:sp>
        <p:cxnSp>
          <p:nvCxnSpPr>
            <p:cNvPr id="92" name="Straight Arrow Connector 91"/>
            <p:cNvCxnSpPr>
              <a:stCxn id="82" idx="5"/>
              <a:endCxn id="95" idx="0"/>
            </p:cNvCxnSpPr>
            <p:nvPr/>
          </p:nvCxnSpPr>
          <p:spPr>
            <a:xfrm>
              <a:off x="2033422" y="4934096"/>
              <a:ext cx="342799" cy="429970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2217120" y="5364066"/>
              <a:ext cx="318201" cy="31820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990167" y="5625964"/>
              <a:ext cx="1388534" cy="46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Husky</a:t>
              </a:r>
              <a:endParaRPr lang="en-US" dirty="0"/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207330" y="5814874"/>
            <a:ext cx="3207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Original ILSVRC 2012 </a:t>
            </a:r>
            <a:br>
              <a:rPr lang="en-US" sz="2400" b="1" dirty="0" smtClean="0"/>
            </a:br>
            <a:r>
              <a:rPr lang="en-US" sz="2400" b="1" dirty="0" smtClean="0"/>
              <a:t>(leaf labels)</a:t>
            </a:r>
            <a:endParaRPr lang="en-US" b="1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 rotWithShape="1">
          <a:blip r:embed="rId7"/>
          <a:srcRect r="23860"/>
          <a:stretch/>
        </p:blipFill>
        <p:spPr>
          <a:xfrm>
            <a:off x="8483857" y="4769247"/>
            <a:ext cx="381528" cy="501087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 rotWithShape="1">
          <a:blip r:embed="rId8"/>
          <a:srcRect l="21167"/>
          <a:stretch/>
        </p:blipFill>
        <p:spPr>
          <a:xfrm>
            <a:off x="6812066" y="4747745"/>
            <a:ext cx="328256" cy="41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55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4-07-28 at 10.23.5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7725"/>
            <a:ext cx="8966545" cy="24833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41228"/>
            <a:ext cx="8229600" cy="2460854"/>
          </a:xfrm>
        </p:spPr>
        <p:txBody>
          <a:bodyPr>
            <a:normAutofit/>
          </a:bodyPr>
          <a:lstStyle/>
          <a:p>
            <a:r>
              <a:rPr lang="en-US" dirty="0"/>
              <a:t>ILSVRC 2012: “</a:t>
            </a:r>
            <a:r>
              <a:rPr lang="en-US" dirty="0" err="1"/>
              <a:t>relabel</a:t>
            </a:r>
            <a:r>
              <a:rPr lang="en-US" dirty="0"/>
              <a:t>” or “weaken” a portion of fine-grained leaf labels to basic level labels.</a:t>
            </a:r>
          </a:p>
          <a:p>
            <a:r>
              <a:rPr lang="en-US" dirty="0" smtClean="0"/>
              <a:t>Evaluate on fine-grained recognition.</a:t>
            </a:r>
          </a:p>
          <a:p>
            <a:r>
              <a:rPr lang="en-US" b="1" dirty="0" smtClean="0">
                <a:solidFill>
                  <a:schemeClr val="accent2"/>
                </a:solidFill>
              </a:rPr>
              <a:t>Consistently outperforms baselines.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98228"/>
            <a:ext cx="8229600" cy="1143000"/>
          </a:xfrm>
        </p:spPr>
        <p:txBody>
          <a:bodyPr/>
          <a:lstStyle/>
          <a:p>
            <a:r>
              <a:rPr lang="en-US" dirty="0" err="1" smtClean="0"/>
              <a:t>Exp</a:t>
            </a:r>
            <a:r>
              <a:rPr lang="en-US" dirty="0" smtClean="0"/>
              <a:t> 1: Learning with weak labels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26413" y="6139646"/>
            <a:ext cx="5188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"/>
                <a:cs typeface="Times"/>
              </a:rPr>
              <a:t>Top 1 accuracy (top 5 accuracy)</a:t>
            </a:r>
            <a:endParaRPr lang="en-US" sz="2000" b="1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828560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1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Exp</a:t>
            </a:r>
            <a:r>
              <a:rPr lang="en-US" dirty="0" smtClean="0"/>
              <a:t> 2: Zero-Shot Recognition using Object-Attribute </a:t>
            </a:r>
            <a:r>
              <a:rPr lang="en-US" dirty="0"/>
              <a:t>K</a:t>
            </a:r>
            <a:r>
              <a:rPr lang="en-US" dirty="0" smtClean="0"/>
              <a:t>nowledge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194764" y="3311391"/>
            <a:ext cx="8686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Animals with Attribute (</a:t>
            </a:r>
            <a:r>
              <a:rPr lang="en-US" sz="2400" dirty="0" err="1" smtClean="0"/>
              <a:t>AwA</a:t>
            </a:r>
            <a:r>
              <a:rPr lang="en-US" sz="2400" dirty="0"/>
              <a:t>)</a:t>
            </a:r>
            <a:r>
              <a:rPr lang="en-US" sz="2400" dirty="0" smtClean="0"/>
              <a:t> dataset (</a:t>
            </a:r>
            <a:r>
              <a:rPr lang="en-US" sz="2400" dirty="0" err="1" smtClean="0"/>
              <a:t>Lampert</a:t>
            </a:r>
            <a:r>
              <a:rPr lang="en-US" sz="2400" dirty="0" smtClean="0"/>
              <a:t> et al. 2009)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Training</a:t>
            </a:r>
            <a:r>
              <a:rPr lang="en-US" sz="2400" dirty="0"/>
              <a:t>:</a:t>
            </a:r>
            <a:r>
              <a:rPr lang="en-US" sz="2400" dirty="0" smtClean="0"/>
              <a:t> 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/>
              <a:t>O</a:t>
            </a:r>
            <a:r>
              <a:rPr lang="en-US" sz="2400" dirty="0" smtClean="0"/>
              <a:t>bserve only a subset of animal labels. </a:t>
            </a:r>
            <a:endParaRPr lang="en-US" sz="2400" dirty="0"/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Given all animal-attribute relations 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Indirectly learns attributes.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Test</a:t>
            </a:r>
            <a:r>
              <a:rPr lang="en-US" sz="2400" dirty="0"/>
              <a:t>:</a:t>
            </a:r>
            <a:r>
              <a:rPr lang="en-US" sz="2400" dirty="0" smtClean="0"/>
              <a:t> predict new classes with no images in training.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2419718"/>
              </p:ext>
            </p:extLst>
          </p:nvPr>
        </p:nvGraphicFramePr>
        <p:xfrm>
          <a:off x="1256112" y="5744314"/>
          <a:ext cx="676667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6450"/>
                <a:gridCol w="2271333"/>
                <a:gridCol w="189889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DAP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Lampert</a:t>
                      </a:r>
                      <a:r>
                        <a:rPr lang="en-US" baseline="0" dirty="0" smtClean="0"/>
                        <a:t> et al.)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IAP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Lampert</a:t>
                      </a:r>
                      <a:r>
                        <a:rPr lang="en-US" baseline="0" dirty="0" smtClean="0"/>
                        <a:t> et al.)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40.5%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27.8%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38.5%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 descr="Screen Shot 2014-07-28 at 10.27.1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" t="4495" r="83533" b="10288"/>
          <a:stretch/>
        </p:blipFill>
        <p:spPr>
          <a:xfrm>
            <a:off x="0" y="1429236"/>
            <a:ext cx="1308704" cy="16358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56112" y="1433251"/>
            <a:ext cx="144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</a:t>
            </a:r>
            <a:r>
              <a:rPr lang="en-US" u="sng" dirty="0" smtClean="0"/>
              <a:t>olar bear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73753" y="1825636"/>
            <a:ext cx="1534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lack: no</a:t>
            </a:r>
          </a:p>
          <a:p>
            <a:r>
              <a:rPr lang="en-US" dirty="0" smtClean="0"/>
              <a:t>white: yes</a:t>
            </a:r>
          </a:p>
          <a:p>
            <a:r>
              <a:rPr lang="en-US" dirty="0"/>
              <a:t>b</a:t>
            </a:r>
            <a:r>
              <a:rPr lang="en-US" dirty="0" smtClean="0"/>
              <a:t>rown: no</a:t>
            </a:r>
          </a:p>
          <a:p>
            <a:r>
              <a:rPr lang="en-US" dirty="0"/>
              <a:t>s</a:t>
            </a:r>
            <a:r>
              <a:rPr lang="en-US" dirty="0" smtClean="0"/>
              <a:t>tripes: no</a:t>
            </a:r>
          </a:p>
        </p:txBody>
      </p:sp>
      <p:sp>
        <p:nvSpPr>
          <p:cNvPr id="10" name="Oval 9"/>
          <p:cNvSpPr/>
          <p:nvPr/>
        </p:nvSpPr>
        <p:spPr>
          <a:xfrm>
            <a:off x="6503042" y="1735055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Oval 10"/>
          <p:cNvSpPr/>
          <p:nvPr/>
        </p:nvSpPr>
        <p:spPr>
          <a:xfrm>
            <a:off x="6527547" y="2423447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Oval 11"/>
          <p:cNvSpPr/>
          <p:nvPr/>
        </p:nvSpPr>
        <p:spPr>
          <a:xfrm>
            <a:off x="7809419" y="1860718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Oval 12"/>
          <p:cNvSpPr/>
          <p:nvPr/>
        </p:nvSpPr>
        <p:spPr>
          <a:xfrm>
            <a:off x="7809419" y="1489653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5" name="Straight Arrow Connector 14"/>
          <p:cNvCxnSpPr>
            <a:stCxn id="12" idx="2"/>
            <a:endCxn id="10" idx="6"/>
          </p:cNvCxnSpPr>
          <p:nvPr/>
        </p:nvCxnSpPr>
        <p:spPr>
          <a:xfrm flipH="1" flipV="1">
            <a:off x="6752946" y="1860007"/>
            <a:ext cx="1056473" cy="125663"/>
          </a:xfrm>
          <a:prstGeom prst="straightConnector1">
            <a:avLst/>
          </a:prstGeom>
          <a:ln w="28575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7"/>
            <a:endCxn id="13" idx="2"/>
          </p:cNvCxnSpPr>
          <p:nvPr/>
        </p:nvCxnSpPr>
        <p:spPr>
          <a:xfrm flipV="1">
            <a:off x="6716348" y="1614605"/>
            <a:ext cx="1093071" cy="157047"/>
          </a:xfrm>
          <a:prstGeom prst="straightConnector1">
            <a:avLst/>
          </a:prstGeom>
          <a:ln w="28575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58343" y="1671167"/>
            <a:ext cx="1144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olar bear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121479" y="1416313"/>
            <a:ext cx="112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black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121479" y="1782651"/>
            <a:ext cx="112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white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800346" y="2321659"/>
            <a:ext cx="691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  <a:r>
              <a:rPr lang="en-US" dirty="0" smtClean="0"/>
              <a:t>ebra</a:t>
            </a:r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7809419" y="2231783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0" name="TextBox 39"/>
          <p:cNvSpPr txBox="1"/>
          <p:nvPr/>
        </p:nvSpPr>
        <p:spPr>
          <a:xfrm>
            <a:off x="8121479" y="2168217"/>
            <a:ext cx="112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brown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7809419" y="2602848"/>
            <a:ext cx="249904" cy="24990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2" name="TextBox 41"/>
          <p:cNvSpPr txBox="1"/>
          <p:nvPr/>
        </p:nvSpPr>
        <p:spPr>
          <a:xfrm>
            <a:off x="8121479" y="2520386"/>
            <a:ext cx="112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stripes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10" idx="5"/>
            <a:endCxn id="39" idx="2"/>
          </p:cNvCxnSpPr>
          <p:nvPr/>
        </p:nvCxnSpPr>
        <p:spPr>
          <a:xfrm>
            <a:off x="6716348" y="1948361"/>
            <a:ext cx="1093071" cy="408374"/>
          </a:xfrm>
          <a:prstGeom prst="straightConnector1">
            <a:avLst/>
          </a:prstGeom>
          <a:ln w="28575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0" idx="5"/>
            <a:endCxn id="41" idx="2"/>
          </p:cNvCxnSpPr>
          <p:nvPr/>
        </p:nvCxnSpPr>
        <p:spPr>
          <a:xfrm>
            <a:off x="6716348" y="1948361"/>
            <a:ext cx="1093071" cy="779439"/>
          </a:xfrm>
          <a:prstGeom prst="straightConnector1">
            <a:avLst/>
          </a:prstGeom>
          <a:ln w="28575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3" idx="3"/>
            <a:endCxn id="11" idx="0"/>
          </p:cNvCxnSpPr>
          <p:nvPr/>
        </p:nvCxnSpPr>
        <p:spPr>
          <a:xfrm flipH="1">
            <a:off x="6652499" y="1702959"/>
            <a:ext cx="1193518" cy="720488"/>
          </a:xfrm>
          <a:prstGeom prst="straightConnector1">
            <a:avLst/>
          </a:prstGeom>
          <a:ln w="28575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3"/>
            <a:endCxn id="11" idx="7"/>
          </p:cNvCxnSpPr>
          <p:nvPr/>
        </p:nvCxnSpPr>
        <p:spPr>
          <a:xfrm flipH="1">
            <a:off x="6740853" y="2074024"/>
            <a:ext cx="1105164" cy="386020"/>
          </a:xfrm>
          <a:prstGeom prst="straightConnector1">
            <a:avLst/>
          </a:prstGeom>
          <a:ln w="28575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11" idx="6"/>
            <a:endCxn id="39" idx="2"/>
          </p:cNvCxnSpPr>
          <p:nvPr/>
        </p:nvCxnSpPr>
        <p:spPr>
          <a:xfrm flipV="1">
            <a:off x="6777451" y="2356735"/>
            <a:ext cx="1031968" cy="191664"/>
          </a:xfrm>
          <a:prstGeom prst="straightConnector1">
            <a:avLst/>
          </a:prstGeom>
          <a:ln w="28575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41" idx="2"/>
            <a:endCxn id="11" idx="6"/>
          </p:cNvCxnSpPr>
          <p:nvPr/>
        </p:nvCxnSpPr>
        <p:spPr>
          <a:xfrm flipH="1" flipV="1">
            <a:off x="6777451" y="2548399"/>
            <a:ext cx="1031968" cy="179401"/>
          </a:xfrm>
          <a:prstGeom prst="straightConnector1">
            <a:avLst/>
          </a:prstGeom>
          <a:ln w="28575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Screen Shot 2014-07-28 at 10.27.1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30" t="5289" r="52986" b="9494"/>
          <a:stretch/>
        </p:blipFill>
        <p:spPr>
          <a:xfrm>
            <a:off x="2743973" y="1440108"/>
            <a:ext cx="1308704" cy="1635812"/>
          </a:xfrm>
          <a:prstGeom prst="rect">
            <a:avLst/>
          </a:prstGeom>
        </p:spPr>
      </p:pic>
      <p:sp>
        <p:nvSpPr>
          <p:cNvPr id="97" name="TextBox 96"/>
          <p:cNvSpPr txBox="1"/>
          <p:nvPr/>
        </p:nvSpPr>
        <p:spPr>
          <a:xfrm>
            <a:off x="4035365" y="1426482"/>
            <a:ext cx="144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zebra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053006" y="1818867"/>
            <a:ext cx="1534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lack: yes</a:t>
            </a:r>
          </a:p>
          <a:p>
            <a:r>
              <a:rPr lang="en-US" dirty="0" smtClean="0"/>
              <a:t>white: yes</a:t>
            </a:r>
          </a:p>
          <a:p>
            <a:r>
              <a:rPr lang="en-US" dirty="0"/>
              <a:t>b</a:t>
            </a:r>
            <a:r>
              <a:rPr lang="en-US" dirty="0" smtClean="0"/>
              <a:t>rown: no</a:t>
            </a:r>
          </a:p>
          <a:p>
            <a:r>
              <a:rPr lang="en-US" dirty="0"/>
              <a:t>s</a:t>
            </a:r>
            <a:r>
              <a:rPr lang="en-US" dirty="0" smtClean="0"/>
              <a:t>tripes: yes</a:t>
            </a:r>
          </a:p>
        </p:txBody>
      </p:sp>
      <p:sp>
        <p:nvSpPr>
          <p:cNvPr id="36" name="TextBox 35"/>
          <p:cNvSpPr txBox="1"/>
          <p:nvPr/>
        </p:nvSpPr>
        <p:spPr>
          <a:xfrm rot="5400000">
            <a:off x="6349746" y="2938048"/>
            <a:ext cx="863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…</a:t>
            </a:r>
            <a:endParaRPr lang="en-US" sz="2400" b="1" dirty="0"/>
          </a:p>
        </p:txBody>
      </p:sp>
      <p:sp>
        <p:nvSpPr>
          <p:cNvPr id="99" name="TextBox 98"/>
          <p:cNvSpPr txBox="1"/>
          <p:nvPr/>
        </p:nvSpPr>
        <p:spPr>
          <a:xfrm rot="5400000">
            <a:off x="7608325" y="3121210"/>
            <a:ext cx="863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…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50451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33362"/>
            <a:ext cx="8229600" cy="1143000"/>
          </a:xfrm>
        </p:spPr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50800" y="668338"/>
            <a:ext cx="8229600" cy="6824662"/>
          </a:xfrm>
        </p:spPr>
        <p:txBody>
          <a:bodyPr>
            <a:normAutofit/>
          </a:bodyPr>
          <a:lstStyle/>
          <a:p>
            <a:r>
              <a:rPr lang="en-US" sz="2600" b="1" dirty="0" err="1" smtClean="0"/>
              <a:t>Multilabel</a:t>
            </a:r>
            <a:r>
              <a:rPr lang="en-US" sz="2600" b="1" dirty="0" smtClean="0"/>
              <a:t> Annotation &amp; Hierarchy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Lampert</a:t>
            </a:r>
            <a:r>
              <a:rPr lang="en-US" sz="2000" dirty="0" smtClean="0"/>
              <a:t> et al. NIPS’11]</a:t>
            </a:r>
          </a:p>
          <a:p>
            <a:pPr marL="457200" lvl="1" indent="0">
              <a:buNone/>
            </a:pPr>
            <a:r>
              <a:rPr lang="en-US" sz="2000" dirty="0" smtClean="0"/>
              <a:t>[Chen et al. ICCV’11]</a:t>
            </a:r>
          </a:p>
          <a:p>
            <a:pPr marL="457200" lvl="1" indent="0">
              <a:buNone/>
            </a:pPr>
            <a:r>
              <a:rPr lang="en-US" sz="2000" dirty="0" smtClean="0"/>
              <a:t>[Bi &amp; Kwok, NIPS’12]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Bucak</a:t>
            </a:r>
            <a:r>
              <a:rPr lang="en-US" sz="2000" dirty="0" smtClean="0"/>
              <a:t> et al. CVPR’11]</a:t>
            </a:r>
          </a:p>
          <a:p>
            <a:pPr marL="457200" lvl="1" indent="0">
              <a:buNone/>
            </a:pPr>
            <a:r>
              <a:rPr lang="en-US" sz="2000" b="1" dirty="0" smtClean="0">
                <a:solidFill>
                  <a:srgbClr val="C0504D"/>
                </a:solidFill>
              </a:rPr>
              <a:t>Ours: Unifies hierarchy and exclusion. </a:t>
            </a:r>
          </a:p>
          <a:p>
            <a:pPr marL="400050"/>
            <a:r>
              <a:rPr lang="en-US" sz="2400" b="1" dirty="0" smtClean="0"/>
              <a:t>Transfer learning &amp; Attributes</a:t>
            </a:r>
            <a:endParaRPr lang="en-US" sz="2400" b="1" dirty="0" smtClean="0">
              <a:solidFill>
                <a:srgbClr val="C0504D"/>
              </a:solidFill>
            </a:endParaRP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Rohrbach</a:t>
            </a:r>
            <a:r>
              <a:rPr lang="en-US" sz="2000" dirty="0" smtClean="0"/>
              <a:t> et al. CVPR’10]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Lampert</a:t>
            </a:r>
            <a:r>
              <a:rPr lang="en-US" sz="2000" dirty="0" smtClean="0"/>
              <a:t> et al. CVPR’09]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Kuettel</a:t>
            </a:r>
            <a:r>
              <a:rPr lang="en-US" sz="2000" dirty="0" smtClean="0"/>
              <a:t> et al. ECCV’12]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Akata</a:t>
            </a:r>
            <a:r>
              <a:rPr lang="en-US" sz="2000" dirty="0" smtClean="0"/>
              <a:t> et al. CVPR’13]</a:t>
            </a:r>
          </a:p>
          <a:p>
            <a:pPr marL="457200" lvl="1" indent="0">
              <a:buNone/>
            </a:pPr>
            <a:r>
              <a:rPr lang="en-US" sz="2000" b="1" dirty="0">
                <a:solidFill>
                  <a:srgbClr val="C0504D"/>
                </a:solidFill>
              </a:rPr>
              <a:t>Ours</a:t>
            </a:r>
            <a:r>
              <a:rPr lang="en-US" sz="2000" b="1" dirty="0" smtClean="0">
                <a:solidFill>
                  <a:srgbClr val="C0504D"/>
                </a:solidFill>
              </a:rPr>
              <a:t>: A classification model that allows transferring. </a:t>
            </a:r>
            <a:endParaRPr lang="en-US" sz="2000" dirty="0" smtClean="0"/>
          </a:p>
          <a:p>
            <a:r>
              <a:rPr lang="en-US" sz="2600" b="1" dirty="0" smtClean="0"/>
              <a:t>Extracting Common Sense Knowledge</a:t>
            </a:r>
          </a:p>
          <a:p>
            <a:pPr marL="457200" lvl="1" indent="0">
              <a:buNone/>
            </a:pPr>
            <a:r>
              <a:rPr lang="en-US" sz="2000" dirty="0" smtClean="0"/>
              <a:t>[Chen et al. ICCV’13]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Zitnick</a:t>
            </a:r>
            <a:r>
              <a:rPr lang="en-US" sz="2000" dirty="0" smtClean="0"/>
              <a:t> &amp; Parikh CVPR’13]</a:t>
            </a:r>
          </a:p>
          <a:p>
            <a:pPr marL="457200" lvl="1" indent="0">
              <a:buNone/>
            </a:pPr>
            <a:r>
              <a:rPr lang="en-US" sz="2000" b="1" dirty="0" smtClean="0">
                <a:solidFill>
                  <a:srgbClr val="C0504D"/>
                </a:solidFill>
              </a:rPr>
              <a:t>Ours: Assumes knowledge is given. </a:t>
            </a:r>
            <a:endParaRPr lang="en-US" sz="2000" dirty="0"/>
          </a:p>
          <a:p>
            <a:pPr marL="457200" lvl="1" indent="0">
              <a:buNone/>
            </a:pPr>
            <a:endParaRPr lang="en-US" sz="2000" dirty="0" smtClean="0"/>
          </a:p>
          <a:p>
            <a:pPr lvl="1"/>
            <a:endParaRPr lang="en-US" sz="2200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895600" y="1135062"/>
            <a:ext cx="4546600" cy="2006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 smtClean="0"/>
              <a:t>[Hwang et al. CVPR’11]</a:t>
            </a:r>
            <a:endParaRPr lang="en-US" sz="2000" dirty="0"/>
          </a:p>
          <a:p>
            <a:pPr marL="457200" lvl="1" indent="0">
              <a:buNone/>
            </a:pPr>
            <a:r>
              <a:rPr lang="en-US" sz="2000" dirty="0" smtClean="0"/>
              <a:t>[Kang et al. CVPR’06]</a:t>
            </a:r>
          </a:p>
          <a:p>
            <a:pPr marL="457200" lvl="1" indent="0">
              <a:buNone/>
            </a:pPr>
            <a:r>
              <a:rPr lang="en-US" sz="2000" dirty="0" smtClean="0"/>
              <a:t>[</a:t>
            </a:r>
            <a:r>
              <a:rPr lang="en-US" sz="2000" dirty="0" err="1" smtClean="0"/>
              <a:t>Marszalek</a:t>
            </a:r>
            <a:r>
              <a:rPr lang="en-US" sz="2000" dirty="0" smtClean="0"/>
              <a:t> &amp; </a:t>
            </a:r>
            <a:r>
              <a:rPr lang="en-US" sz="2000" dirty="0" err="1" smtClean="0"/>
              <a:t>Schmid</a:t>
            </a:r>
            <a:r>
              <a:rPr lang="en-US" sz="2000" dirty="0" smtClean="0"/>
              <a:t> CVPR’07]</a:t>
            </a:r>
          </a:p>
          <a:p>
            <a:pPr marL="457200" lvl="1" indent="0">
              <a:buNone/>
            </a:pPr>
            <a:r>
              <a:rPr lang="en-US" sz="2000" dirty="0"/>
              <a:t>[</a:t>
            </a:r>
            <a:r>
              <a:rPr lang="en-US" sz="2000" dirty="0" smtClean="0"/>
              <a:t>Zweig</a:t>
            </a:r>
            <a:r>
              <a:rPr lang="en-US" sz="2000" dirty="0"/>
              <a:t> </a:t>
            </a:r>
            <a:r>
              <a:rPr lang="en-US" sz="2000" dirty="0" smtClean="0"/>
              <a:t>&amp; </a:t>
            </a:r>
            <a:r>
              <a:rPr lang="en-US" sz="2000" dirty="0" err="1" smtClean="0"/>
              <a:t>Weinshall</a:t>
            </a:r>
            <a:r>
              <a:rPr lang="en-US" sz="2000" dirty="0"/>
              <a:t> </a:t>
            </a:r>
            <a:r>
              <a:rPr lang="en-US" sz="2000" dirty="0" smtClean="0"/>
              <a:t>CVPR’07]</a:t>
            </a:r>
          </a:p>
          <a:p>
            <a:pPr lvl="1"/>
            <a:endParaRPr lang="en-US" sz="2200" b="1" dirty="0"/>
          </a:p>
        </p:txBody>
      </p:sp>
      <p:sp>
        <p:nvSpPr>
          <p:cNvPr id="7" name="Rectangle 6"/>
          <p:cNvSpPr/>
          <p:nvPr/>
        </p:nvSpPr>
        <p:spPr>
          <a:xfrm>
            <a:off x="2921000" y="3403600"/>
            <a:ext cx="4572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spcBef>
                <a:spcPct val="20000"/>
              </a:spcBef>
            </a:pPr>
            <a:r>
              <a:rPr lang="en-US" sz="2000" dirty="0"/>
              <a:t>[</a:t>
            </a:r>
            <a:r>
              <a:rPr lang="en-US" sz="2000" dirty="0" err="1"/>
              <a:t>Farhadi</a:t>
            </a:r>
            <a:r>
              <a:rPr lang="en-US" sz="2000" dirty="0"/>
              <a:t> et al. CVPR’10]</a:t>
            </a:r>
          </a:p>
          <a:p>
            <a:pPr lvl="1">
              <a:spcBef>
                <a:spcPct val="20000"/>
              </a:spcBef>
            </a:pPr>
            <a:r>
              <a:rPr lang="en-US" sz="2000" dirty="0"/>
              <a:t>[Lim et al. NIPS’11]</a:t>
            </a:r>
          </a:p>
          <a:p>
            <a:pPr lvl="1">
              <a:spcBef>
                <a:spcPct val="20000"/>
              </a:spcBef>
            </a:pPr>
            <a:r>
              <a:rPr lang="en-US" sz="2000" dirty="0"/>
              <a:t>[Yu et al. CVPR’13</a:t>
            </a:r>
            <a:r>
              <a:rPr lang="en-US" sz="2000" dirty="0" smtClean="0"/>
              <a:t>]</a:t>
            </a:r>
          </a:p>
          <a:p>
            <a:pPr lvl="1">
              <a:spcBef>
                <a:spcPct val="20000"/>
              </a:spcBef>
            </a:pPr>
            <a:r>
              <a:rPr lang="en-US" sz="2000" dirty="0" smtClean="0"/>
              <a:t>[Fergus et al. ECCV’10]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2921000" y="5689937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spcBef>
                <a:spcPct val="20000"/>
              </a:spcBef>
            </a:pPr>
            <a:r>
              <a:rPr lang="en-US" sz="2000" dirty="0"/>
              <a:t>[Zhu et al. ECCV’14]</a:t>
            </a:r>
          </a:p>
          <a:p>
            <a:pPr lvl="1">
              <a:spcBef>
                <a:spcPct val="20000"/>
              </a:spcBef>
            </a:pPr>
            <a:r>
              <a:rPr lang="en-US" sz="2000" dirty="0"/>
              <a:t>[</a:t>
            </a:r>
            <a:r>
              <a:rPr lang="en-US" sz="2000" dirty="0" err="1"/>
              <a:t>Fouhey</a:t>
            </a:r>
            <a:r>
              <a:rPr lang="en-US" sz="2000" dirty="0"/>
              <a:t> &amp; </a:t>
            </a:r>
            <a:r>
              <a:rPr lang="en-US" sz="2000" dirty="0" err="1"/>
              <a:t>Zitnick</a:t>
            </a:r>
            <a:r>
              <a:rPr lang="en-US" sz="2000" dirty="0"/>
              <a:t> CVPR’14]</a:t>
            </a:r>
          </a:p>
          <a:p>
            <a:pPr lvl="1"/>
            <a:endParaRPr lang="en-US" sz="22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7442200" y="1900311"/>
            <a:ext cx="1560680" cy="14740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Visual </a:t>
            </a:r>
          </a:p>
          <a:p>
            <a:pPr algn="ctr"/>
            <a:r>
              <a:rPr lang="en-US" sz="2400" dirty="0" smtClean="0"/>
              <a:t>Model</a:t>
            </a:r>
          </a:p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442200" y="3911600"/>
            <a:ext cx="1560680" cy="155230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External Knowledge</a:t>
            </a:r>
          </a:p>
        </p:txBody>
      </p:sp>
      <p:cxnSp>
        <p:nvCxnSpPr>
          <p:cNvPr id="14" name="Straight Arrow Connector 13"/>
          <p:cNvCxnSpPr>
            <a:stCxn id="9" idx="2"/>
            <a:endCxn id="10" idx="0"/>
          </p:cNvCxnSpPr>
          <p:nvPr/>
        </p:nvCxnSpPr>
        <p:spPr>
          <a:xfrm>
            <a:off x="8222540" y="3374403"/>
            <a:ext cx="0" cy="537197"/>
          </a:xfrm>
          <a:prstGeom prst="straightConnector1">
            <a:avLst/>
          </a:prstGeom>
          <a:ln w="38100" cmpd="sng"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577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399" y="1564918"/>
            <a:ext cx="9615092" cy="4525963"/>
          </a:xfrm>
        </p:spPr>
        <p:txBody>
          <a:bodyPr/>
          <a:lstStyle/>
          <a:p>
            <a:r>
              <a:rPr lang="en-US" dirty="0" smtClean="0"/>
              <a:t>A unified framework for single object classification</a:t>
            </a:r>
          </a:p>
          <a:p>
            <a:pPr lvl="1"/>
            <a:r>
              <a:rPr lang="en-US" dirty="0" smtClean="0"/>
              <a:t>Generalizes standard classification models</a:t>
            </a:r>
          </a:p>
          <a:p>
            <a:pPr lvl="1"/>
            <a:r>
              <a:rPr lang="en-US" dirty="0" smtClean="0"/>
              <a:t>Leverages a knowledge graph</a:t>
            </a:r>
          </a:p>
          <a:p>
            <a:pPr lvl="1"/>
            <a:r>
              <a:rPr lang="en-US" dirty="0" smtClean="0"/>
              <a:t>Efficient exact inference</a:t>
            </a:r>
          </a:p>
          <a:p>
            <a:r>
              <a:rPr lang="en-US" dirty="0" smtClean="0"/>
              <a:t>Future work</a:t>
            </a:r>
          </a:p>
          <a:p>
            <a:pPr lvl="1"/>
            <a:r>
              <a:rPr lang="en-US" dirty="0" smtClean="0"/>
              <a:t>Non-absolute relations</a:t>
            </a:r>
          </a:p>
          <a:p>
            <a:pPr lvl="1"/>
            <a:r>
              <a:rPr lang="en-US" dirty="0" smtClean="0"/>
              <a:t>Spatial relations between object instances 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99" y="5831990"/>
            <a:ext cx="1445178" cy="859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021" y="5934261"/>
            <a:ext cx="2204967" cy="7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7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872067"/>
          </a:xfrm>
        </p:spPr>
        <p:txBody>
          <a:bodyPr/>
          <a:lstStyle/>
          <a:p>
            <a:r>
              <a:rPr lang="en-US" dirty="0" smtClean="0"/>
              <a:t>Assign semantic labels to objects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642532" y="4110665"/>
            <a:ext cx="38946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66" y="3213199"/>
            <a:ext cx="1270001" cy="17511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50534" y="3137332"/>
            <a:ext cx="1845733" cy="20700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Extractor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102734" y="4146906"/>
            <a:ext cx="38946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755517" y="33935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599428" y="321580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599428" y="361774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599428" y="400753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599428" y="441487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599428" y="481660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>
            <a:stCxn id="28" idx="6"/>
            <a:endCxn id="13" idx="2"/>
          </p:cNvCxnSpPr>
          <p:nvPr/>
        </p:nvCxnSpPr>
        <p:spPr>
          <a:xfrm>
            <a:off x="4917629" y="3374910"/>
            <a:ext cx="83788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9" idx="6"/>
            <a:endCxn id="13" idx="2"/>
          </p:cNvCxnSpPr>
          <p:nvPr/>
        </p:nvCxnSpPr>
        <p:spPr>
          <a:xfrm flipV="1">
            <a:off x="4917629" y="3552643"/>
            <a:ext cx="83788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0" idx="6"/>
            <a:endCxn id="13" idx="2"/>
          </p:cNvCxnSpPr>
          <p:nvPr/>
        </p:nvCxnSpPr>
        <p:spPr>
          <a:xfrm flipV="1">
            <a:off x="4917629" y="3552643"/>
            <a:ext cx="83788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1" idx="6"/>
            <a:endCxn id="13" idx="2"/>
          </p:cNvCxnSpPr>
          <p:nvPr/>
        </p:nvCxnSpPr>
        <p:spPr>
          <a:xfrm flipV="1">
            <a:off x="4917629" y="3552643"/>
            <a:ext cx="83788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3" idx="6"/>
            <a:endCxn id="13" idx="2"/>
          </p:cNvCxnSpPr>
          <p:nvPr/>
        </p:nvCxnSpPr>
        <p:spPr>
          <a:xfrm flipV="1">
            <a:off x="4917629" y="3552643"/>
            <a:ext cx="83788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5755517" y="383151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28" idx="6"/>
            <a:endCxn id="61" idx="2"/>
          </p:cNvCxnSpPr>
          <p:nvPr/>
        </p:nvCxnSpPr>
        <p:spPr>
          <a:xfrm>
            <a:off x="4917629" y="3374910"/>
            <a:ext cx="83788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9" idx="6"/>
            <a:endCxn id="61" idx="2"/>
          </p:cNvCxnSpPr>
          <p:nvPr/>
        </p:nvCxnSpPr>
        <p:spPr>
          <a:xfrm>
            <a:off x="4917629" y="3776845"/>
            <a:ext cx="83788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0" idx="6"/>
            <a:endCxn id="61" idx="2"/>
          </p:cNvCxnSpPr>
          <p:nvPr/>
        </p:nvCxnSpPr>
        <p:spPr>
          <a:xfrm flipV="1">
            <a:off x="4917629" y="3990620"/>
            <a:ext cx="83788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1" idx="6"/>
            <a:endCxn id="61" idx="2"/>
          </p:cNvCxnSpPr>
          <p:nvPr/>
        </p:nvCxnSpPr>
        <p:spPr>
          <a:xfrm flipV="1">
            <a:off x="4917629" y="3990620"/>
            <a:ext cx="83788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3" idx="6"/>
            <a:endCxn id="61" idx="2"/>
          </p:cNvCxnSpPr>
          <p:nvPr/>
        </p:nvCxnSpPr>
        <p:spPr>
          <a:xfrm flipV="1">
            <a:off x="4917629" y="3990620"/>
            <a:ext cx="83788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755517" y="424646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/>
          <p:cNvCxnSpPr>
            <a:stCxn id="28" idx="6"/>
            <a:endCxn id="85" idx="2"/>
          </p:cNvCxnSpPr>
          <p:nvPr/>
        </p:nvCxnSpPr>
        <p:spPr>
          <a:xfrm>
            <a:off x="4917629" y="3374910"/>
            <a:ext cx="83788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30" idx="6"/>
            <a:endCxn id="85" idx="2"/>
          </p:cNvCxnSpPr>
          <p:nvPr/>
        </p:nvCxnSpPr>
        <p:spPr>
          <a:xfrm>
            <a:off x="4917629" y="4166637"/>
            <a:ext cx="83788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29" idx="6"/>
            <a:endCxn id="85" idx="2"/>
          </p:cNvCxnSpPr>
          <p:nvPr/>
        </p:nvCxnSpPr>
        <p:spPr>
          <a:xfrm>
            <a:off x="4917629" y="3776845"/>
            <a:ext cx="83788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31" idx="6"/>
            <a:endCxn id="85" idx="2"/>
          </p:cNvCxnSpPr>
          <p:nvPr/>
        </p:nvCxnSpPr>
        <p:spPr>
          <a:xfrm flipV="1">
            <a:off x="4917629" y="4405562"/>
            <a:ext cx="83788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33" idx="6"/>
            <a:endCxn id="85" idx="2"/>
          </p:cNvCxnSpPr>
          <p:nvPr/>
        </p:nvCxnSpPr>
        <p:spPr>
          <a:xfrm flipV="1">
            <a:off x="4917629" y="4405562"/>
            <a:ext cx="83788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5755517" y="468887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28" idx="6"/>
            <a:endCxn id="97" idx="2"/>
          </p:cNvCxnSpPr>
          <p:nvPr/>
        </p:nvCxnSpPr>
        <p:spPr>
          <a:xfrm>
            <a:off x="4917629" y="3374910"/>
            <a:ext cx="83788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29" idx="6"/>
            <a:endCxn id="97" idx="2"/>
          </p:cNvCxnSpPr>
          <p:nvPr/>
        </p:nvCxnSpPr>
        <p:spPr>
          <a:xfrm>
            <a:off x="4917629" y="3776845"/>
            <a:ext cx="83788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30" idx="6"/>
            <a:endCxn id="97" idx="2"/>
          </p:cNvCxnSpPr>
          <p:nvPr/>
        </p:nvCxnSpPr>
        <p:spPr>
          <a:xfrm>
            <a:off x="4917629" y="4166637"/>
            <a:ext cx="83788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1" idx="6"/>
            <a:endCxn id="97" idx="2"/>
          </p:cNvCxnSpPr>
          <p:nvPr/>
        </p:nvCxnSpPr>
        <p:spPr>
          <a:xfrm>
            <a:off x="4917629" y="4573974"/>
            <a:ext cx="83788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33" idx="6"/>
            <a:endCxn id="97" idx="2"/>
          </p:cNvCxnSpPr>
          <p:nvPr/>
        </p:nvCxnSpPr>
        <p:spPr>
          <a:xfrm flipV="1">
            <a:off x="4917629" y="4847975"/>
            <a:ext cx="83788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4228470" y="2642340"/>
            <a:ext cx="105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Features </a:t>
            </a:r>
            <a:endParaRPr lang="en-US" sz="1600" dirty="0"/>
          </a:p>
        </p:txBody>
      </p:sp>
      <p:sp>
        <p:nvSpPr>
          <p:cNvPr id="127" name="Rectangle 126"/>
          <p:cNvSpPr/>
          <p:nvPr/>
        </p:nvSpPr>
        <p:spPr>
          <a:xfrm>
            <a:off x="5280826" y="3137332"/>
            <a:ext cx="1533954" cy="207000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8" name="Straight Arrow Connector 127"/>
          <p:cNvCxnSpPr/>
          <p:nvPr/>
        </p:nvCxnSpPr>
        <p:spPr>
          <a:xfrm>
            <a:off x="6221087" y="3552643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6238022" y="3990620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6238022" y="4405562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6238022" y="4816609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5468588" y="2642340"/>
            <a:ext cx="1052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Classifier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7780625" y="2654654"/>
            <a:ext cx="136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Probabilities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8382576" y="324841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391325" y="3762624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0.8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400021" y="420464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412594" y="464389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0.1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264372" y="371066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60" name="TextBox 59"/>
          <p:cNvSpPr txBox="1"/>
          <p:nvPr/>
        </p:nvSpPr>
        <p:spPr>
          <a:xfrm>
            <a:off x="7264372" y="414453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67" name="TextBox 66"/>
          <p:cNvSpPr txBox="1"/>
          <p:nvPr/>
        </p:nvSpPr>
        <p:spPr>
          <a:xfrm>
            <a:off x="7264372" y="3247065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68" name="TextBox 67"/>
          <p:cNvSpPr txBox="1"/>
          <p:nvPr/>
        </p:nvSpPr>
        <p:spPr>
          <a:xfrm>
            <a:off x="7281307" y="4564662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5653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95823"/>
            <a:ext cx="8229600" cy="1143000"/>
          </a:xfrm>
        </p:spPr>
        <p:txBody>
          <a:bodyPr/>
          <a:lstStyle/>
          <a:p>
            <a:r>
              <a:rPr lang="en-US" dirty="0" smtClean="0"/>
              <a:t>Object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889" y="3779972"/>
            <a:ext cx="8229600" cy="8720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Multiclass classifier: </a:t>
            </a:r>
            <a:r>
              <a:rPr lang="en-US" sz="2800" dirty="0" err="1" smtClean="0"/>
              <a:t>Softmax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691513" y="502593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691513" y="5459800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691513" y="456233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4708448" y="587993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13" name="Oval 12"/>
          <p:cNvSpPr/>
          <p:nvPr/>
        </p:nvSpPr>
        <p:spPr>
          <a:xfrm>
            <a:off x="2289975" y="470881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133886" y="453107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133886" y="493301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133886" y="532280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133886" y="573014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133886" y="613187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>
            <a:stCxn id="28" idx="6"/>
            <a:endCxn id="13" idx="2"/>
          </p:cNvCxnSpPr>
          <p:nvPr/>
        </p:nvCxnSpPr>
        <p:spPr>
          <a:xfrm>
            <a:off x="1452087" y="4690179"/>
            <a:ext cx="83788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9" idx="6"/>
            <a:endCxn id="13" idx="2"/>
          </p:cNvCxnSpPr>
          <p:nvPr/>
        </p:nvCxnSpPr>
        <p:spPr>
          <a:xfrm flipV="1">
            <a:off x="1452087" y="4867912"/>
            <a:ext cx="83788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0" idx="6"/>
            <a:endCxn id="13" idx="2"/>
          </p:cNvCxnSpPr>
          <p:nvPr/>
        </p:nvCxnSpPr>
        <p:spPr>
          <a:xfrm flipV="1">
            <a:off x="1452087" y="4867912"/>
            <a:ext cx="83788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1" idx="6"/>
            <a:endCxn id="13" idx="2"/>
          </p:cNvCxnSpPr>
          <p:nvPr/>
        </p:nvCxnSpPr>
        <p:spPr>
          <a:xfrm flipV="1">
            <a:off x="1452087" y="4867912"/>
            <a:ext cx="83788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3" idx="6"/>
            <a:endCxn id="13" idx="2"/>
          </p:cNvCxnSpPr>
          <p:nvPr/>
        </p:nvCxnSpPr>
        <p:spPr>
          <a:xfrm flipV="1">
            <a:off x="1452087" y="4867912"/>
            <a:ext cx="83788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2289975" y="514678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28" idx="6"/>
            <a:endCxn id="61" idx="2"/>
          </p:cNvCxnSpPr>
          <p:nvPr/>
        </p:nvCxnSpPr>
        <p:spPr>
          <a:xfrm>
            <a:off x="1452087" y="4690179"/>
            <a:ext cx="83788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9" idx="6"/>
            <a:endCxn id="61" idx="2"/>
          </p:cNvCxnSpPr>
          <p:nvPr/>
        </p:nvCxnSpPr>
        <p:spPr>
          <a:xfrm>
            <a:off x="1452087" y="5092114"/>
            <a:ext cx="83788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0" idx="6"/>
            <a:endCxn id="61" idx="2"/>
          </p:cNvCxnSpPr>
          <p:nvPr/>
        </p:nvCxnSpPr>
        <p:spPr>
          <a:xfrm flipV="1">
            <a:off x="1452087" y="5305889"/>
            <a:ext cx="83788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1" idx="6"/>
            <a:endCxn id="61" idx="2"/>
          </p:cNvCxnSpPr>
          <p:nvPr/>
        </p:nvCxnSpPr>
        <p:spPr>
          <a:xfrm flipV="1">
            <a:off x="1452087" y="5305889"/>
            <a:ext cx="83788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3" idx="6"/>
            <a:endCxn id="61" idx="2"/>
          </p:cNvCxnSpPr>
          <p:nvPr/>
        </p:nvCxnSpPr>
        <p:spPr>
          <a:xfrm flipV="1">
            <a:off x="1452087" y="5305889"/>
            <a:ext cx="83788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2289975" y="556173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/>
          <p:cNvCxnSpPr>
            <a:stCxn id="28" idx="6"/>
            <a:endCxn id="85" idx="2"/>
          </p:cNvCxnSpPr>
          <p:nvPr/>
        </p:nvCxnSpPr>
        <p:spPr>
          <a:xfrm>
            <a:off x="1452087" y="4690179"/>
            <a:ext cx="83788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30" idx="6"/>
            <a:endCxn id="85" idx="2"/>
          </p:cNvCxnSpPr>
          <p:nvPr/>
        </p:nvCxnSpPr>
        <p:spPr>
          <a:xfrm>
            <a:off x="1452087" y="5481906"/>
            <a:ext cx="83788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29" idx="6"/>
            <a:endCxn id="85" idx="2"/>
          </p:cNvCxnSpPr>
          <p:nvPr/>
        </p:nvCxnSpPr>
        <p:spPr>
          <a:xfrm>
            <a:off x="1452087" y="5092114"/>
            <a:ext cx="83788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31" idx="6"/>
            <a:endCxn id="85" idx="2"/>
          </p:cNvCxnSpPr>
          <p:nvPr/>
        </p:nvCxnSpPr>
        <p:spPr>
          <a:xfrm flipV="1">
            <a:off x="1452087" y="5720831"/>
            <a:ext cx="83788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33" idx="6"/>
            <a:endCxn id="85" idx="2"/>
          </p:cNvCxnSpPr>
          <p:nvPr/>
        </p:nvCxnSpPr>
        <p:spPr>
          <a:xfrm flipV="1">
            <a:off x="1452087" y="5720831"/>
            <a:ext cx="83788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2289975" y="600414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Arrow Connector 97"/>
          <p:cNvCxnSpPr>
            <a:stCxn id="28" idx="6"/>
            <a:endCxn id="97" idx="2"/>
          </p:cNvCxnSpPr>
          <p:nvPr/>
        </p:nvCxnSpPr>
        <p:spPr>
          <a:xfrm>
            <a:off x="1452087" y="4690179"/>
            <a:ext cx="83788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29" idx="6"/>
            <a:endCxn id="97" idx="2"/>
          </p:cNvCxnSpPr>
          <p:nvPr/>
        </p:nvCxnSpPr>
        <p:spPr>
          <a:xfrm>
            <a:off x="1452087" y="5092114"/>
            <a:ext cx="83788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30" idx="6"/>
            <a:endCxn id="97" idx="2"/>
          </p:cNvCxnSpPr>
          <p:nvPr/>
        </p:nvCxnSpPr>
        <p:spPr>
          <a:xfrm>
            <a:off x="1452087" y="5481906"/>
            <a:ext cx="83788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1" idx="6"/>
            <a:endCxn id="97" idx="2"/>
          </p:cNvCxnSpPr>
          <p:nvPr/>
        </p:nvCxnSpPr>
        <p:spPr>
          <a:xfrm>
            <a:off x="1452087" y="5889243"/>
            <a:ext cx="83788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33" idx="6"/>
            <a:endCxn id="97" idx="2"/>
          </p:cNvCxnSpPr>
          <p:nvPr/>
        </p:nvCxnSpPr>
        <p:spPr>
          <a:xfrm flipV="1">
            <a:off x="1452087" y="6163244"/>
            <a:ext cx="83788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 126"/>
          <p:cNvSpPr/>
          <p:nvPr/>
        </p:nvSpPr>
        <p:spPr>
          <a:xfrm>
            <a:off x="1815283" y="4531077"/>
            <a:ext cx="2439241" cy="227869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8" name="Straight Arrow Connector 127"/>
          <p:cNvCxnSpPr>
            <a:stCxn id="13" idx="6"/>
            <a:endCxn id="67" idx="2"/>
          </p:cNvCxnSpPr>
          <p:nvPr/>
        </p:nvCxnSpPr>
        <p:spPr>
          <a:xfrm>
            <a:off x="2608176" y="4867912"/>
            <a:ext cx="1080526" cy="58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85" idx="6"/>
            <a:endCxn id="71" idx="2"/>
          </p:cNvCxnSpPr>
          <p:nvPr/>
        </p:nvCxnSpPr>
        <p:spPr>
          <a:xfrm>
            <a:off x="2608176" y="5720831"/>
            <a:ext cx="1119769" cy="8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3688702" y="471468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/</a:t>
            </a:r>
            <a:endParaRPr lang="en-US" dirty="0"/>
          </a:p>
        </p:txBody>
      </p:sp>
      <p:cxnSp>
        <p:nvCxnSpPr>
          <p:cNvPr id="68" name="Straight Arrow Connector 67"/>
          <p:cNvCxnSpPr>
            <a:stCxn id="61" idx="6"/>
            <a:endCxn id="69" idx="2"/>
          </p:cNvCxnSpPr>
          <p:nvPr/>
        </p:nvCxnSpPr>
        <p:spPr>
          <a:xfrm flipV="1">
            <a:off x="2608176" y="5300700"/>
            <a:ext cx="1080526" cy="51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3688702" y="514159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71" name="Oval 70"/>
          <p:cNvSpPr/>
          <p:nvPr/>
        </p:nvSpPr>
        <p:spPr>
          <a:xfrm>
            <a:off x="3727945" y="557064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72" name="Oval 71"/>
          <p:cNvSpPr/>
          <p:nvPr/>
        </p:nvSpPr>
        <p:spPr>
          <a:xfrm>
            <a:off x="3727945" y="598535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/</a:t>
            </a:r>
            <a:endParaRPr lang="en-US" dirty="0"/>
          </a:p>
        </p:txBody>
      </p:sp>
      <p:cxnSp>
        <p:nvCxnSpPr>
          <p:cNvPr id="73" name="Straight Arrow Connector 72"/>
          <p:cNvCxnSpPr>
            <a:stCxn id="97" idx="6"/>
            <a:endCxn id="72" idx="2"/>
          </p:cNvCxnSpPr>
          <p:nvPr/>
        </p:nvCxnSpPr>
        <p:spPr>
          <a:xfrm flipV="1">
            <a:off x="2608176" y="6144454"/>
            <a:ext cx="1119769" cy="187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2868952" y="6341596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75" name="Straight Arrow Connector 74"/>
          <p:cNvCxnSpPr>
            <a:stCxn id="97" idx="6"/>
            <a:endCxn id="74" idx="1"/>
          </p:cNvCxnSpPr>
          <p:nvPr/>
        </p:nvCxnSpPr>
        <p:spPr>
          <a:xfrm>
            <a:off x="2608176" y="6163244"/>
            <a:ext cx="307375" cy="2249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85" idx="6"/>
            <a:endCxn id="74" idx="1"/>
          </p:cNvCxnSpPr>
          <p:nvPr/>
        </p:nvCxnSpPr>
        <p:spPr>
          <a:xfrm>
            <a:off x="2608176" y="5720831"/>
            <a:ext cx="307375" cy="6673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61" idx="6"/>
            <a:endCxn id="74" idx="1"/>
          </p:cNvCxnSpPr>
          <p:nvPr/>
        </p:nvCxnSpPr>
        <p:spPr>
          <a:xfrm>
            <a:off x="2608176" y="5305889"/>
            <a:ext cx="307375" cy="10823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3" idx="6"/>
            <a:endCxn id="74" idx="1"/>
          </p:cNvCxnSpPr>
          <p:nvPr/>
        </p:nvCxnSpPr>
        <p:spPr>
          <a:xfrm>
            <a:off x="2608176" y="4867912"/>
            <a:ext cx="307375" cy="15202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4" idx="6"/>
            <a:endCxn id="67" idx="2"/>
          </p:cNvCxnSpPr>
          <p:nvPr/>
        </p:nvCxnSpPr>
        <p:spPr>
          <a:xfrm flipV="1">
            <a:off x="3187153" y="4873786"/>
            <a:ext cx="501549" cy="16269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4" idx="6"/>
            <a:endCxn id="69" idx="2"/>
          </p:cNvCxnSpPr>
          <p:nvPr/>
        </p:nvCxnSpPr>
        <p:spPr>
          <a:xfrm flipV="1">
            <a:off x="3187153" y="5300700"/>
            <a:ext cx="501549" cy="11999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4" idx="6"/>
            <a:endCxn id="71" idx="2"/>
          </p:cNvCxnSpPr>
          <p:nvPr/>
        </p:nvCxnSpPr>
        <p:spPr>
          <a:xfrm flipV="1">
            <a:off x="3187153" y="5729750"/>
            <a:ext cx="540792" cy="77094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74" idx="6"/>
            <a:endCxn id="72" idx="2"/>
          </p:cNvCxnSpPr>
          <p:nvPr/>
        </p:nvCxnSpPr>
        <p:spPr>
          <a:xfrm flipV="1">
            <a:off x="3187153" y="6144454"/>
            <a:ext cx="540792" cy="3562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67" idx="6"/>
          </p:cNvCxnSpPr>
          <p:nvPr/>
        </p:nvCxnSpPr>
        <p:spPr>
          <a:xfrm>
            <a:off x="4006903" y="4873786"/>
            <a:ext cx="52423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4033571" y="5300700"/>
            <a:ext cx="52423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4046146" y="5731548"/>
            <a:ext cx="52423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4046146" y="6142221"/>
            <a:ext cx="52423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6316165" y="4977098"/>
            <a:ext cx="2418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</a:rPr>
              <a:t>Assumes mutual exclusive labels. </a:t>
            </a:r>
          </a:p>
        </p:txBody>
      </p:sp>
      <p:sp>
        <p:nvSpPr>
          <p:cNvPr id="203" name="TextBox 202"/>
          <p:cNvSpPr txBox="1"/>
          <p:nvPr/>
        </p:nvSpPr>
        <p:spPr>
          <a:xfrm>
            <a:off x="5554622" y="4631500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0.2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5581011" y="5128071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0.4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5589707" y="5552448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0.3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5602280" y="5991698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0.1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16" name="Content Placeholder 2"/>
          <p:cNvSpPr txBox="1">
            <a:spLocks/>
          </p:cNvSpPr>
          <p:nvPr/>
        </p:nvSpPr>
        <p:spPr>
          <a:xfrm>
            <a:off x="251290" y="982605"/>
            <a:ext cx="8229600" cy="872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Independent binary classifiers: Logistic Regression</a:t>
            </a:r>
            <a:endParaRPr lang="en-US" sz="2800" dirty="0"/>
          </a:p>
        </p:txBody>
      </p:sp>
      <p:sp>
        <p:nvSpPr>
          <p:cNvPr id="120" name="TextBox 119"/>
          <p:cNvSpPr txBox="1"/>
          <p:nvPr/>
        </p:nvSpPr>
        <p:spPr>
          <a:xfrm>
            <a:off x="4614809" y="212422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121" name="TextBox 120"/>
          <p:cNvSpPr txBox="1"/>
          <p:nvPr/>
        </p:nvSpPr>
        <p:spPr>
          <a:xfrm>
            <a:off x="4614809" y="255808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122" name="TextBox 121"/>
          <p:cNvSpPr txBox="1"/>
          <p:nvPr/>
        </p:nvSpPr>
        <p:spPr>
          <a:xfrm>
            <a:off x="4614809" y="166062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123" name="TextBox 122"/>
          <p:cNvSpPr txBox="1"/>
          <p:nvPr/>
        </p:nvSpPr>
        <p:spPr>
          <a:xfrm>
            <a:off x="4631744" y="297821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124" name="Oval 123"/>
          <p:cNvSpPr/>
          <p:nvPr/>
        </p:nvSpPr>
        <p:spPr>
          <a:xfrm>
            <a:off x="2213271" y="180709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1057182" y="16293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1057182" y="203130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1057182" y="242109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1057182" y="282842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1057182" y="323016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/>
          <p:cNvCxnSpPr>
            <a:stCxn id="125" idx="6"/>
            <a:endCxn id="124" idx="2"/>
          </p:cNvCxnSpPr>
          <p:nvPr/>
        </p:nvCxnSpPr>
        <p:spPr>
          <a:xfrm>
            <a:off x="1375383" y="1788466"/>
            <a:ext cx="83788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>
            <a:stCxn id="126" idx="6"/>
            <a:endCxn id="124" idx="2"/>
          </p:cNvCxnSpPr>
          <p:nvPr/>
        </p:nvCxnSpPr>
        <p:spPr>
          <a:xfrm flipV="1">
            <a:off x="1375383" y="1966199"/>
            <a:ext cx="83788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>
            <a:stCxn id="129" idx="6"/>
            <a:endCxn id="124" idx="2"/>
          </p:cNvCxnSpPr>
          <p:nvPr/>
        </p:nvCxnSpPr>
        <p:spPr>
          <a:xfrm flipV="1">
            <a:off x="1375383" y="1966199"/>
            <a:ext cx="83788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30" idx="6"/>
            <a:endCxn id="124" idx="2"/>
          </p:cNvCxnSpPr>
          <p:nvPr/>
        </p:nvCxnSpPr>
        <p:spPr>
          <a:xfrm flipV="1">
            <a:off x="1375383" y="1966199"/>
            <a:ext cx="83788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stCxn id="131" idx="6"/>
            <a:endCxn id="124" idx="2"/>
          </p:cNvCxnSpPr>
          <p:nvPr/>
        </p:nvCxnSpPr>
        <p:spPr>
          <a:xfrm flipV="1">
            <a:off x="1375383" y="1966199"/>
            <a:ext cx="83788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/>
          <p:cNvSpPr/>
          <p:nvPr/>
        </p:nvSpPr>
        <p:spPr>
          <a:xfrm>
            <a:off x="2213271" y="224507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9" name="Straight Arrow Connector 138"/>
          <p:cNvCxnSpPr>
            <a:stCxn id="125" idx="6"/>
            <a:endCxn id="138" idx="2"/>
          </p:cNvCxnSpPr>
          <p:nvPr/>
        </p:nvCxnSpPr>
        <p:spPr>
          <a:xfrm>
            <a:off x="1375383" y="1788466"/>
            <a:ext cx="83788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>
            <a:stCxn id="126" idx="6"/>
            <a:endCxn id="138" idx="2"/>
          </p:cNvCxnSpPr>
          <p:nvPr/>
        </p:nvCxnSpPr>
        <p:spPr>
          <a:xfrm>
            <a:off x="1375383" y="2190401"/>
            <a:ext cx="83788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>
            <a:stCxn id="129" idx="6"/>
            <a:endCxn id="138" idx="2"/>
          </p:cNvCxnSpPr>
          <p:nvPr/>
        </p:nvCxnSpPr>
        <p:spPr>
          <a:xfrm flipV="1">
            <a:off x="1375383" y="2404176"/>
            <a:ext cx="83788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30" idx="6"/>
            <a:endCxn id="138" idx="2"/>
          </p:cNvCxnSpPr>
          <p:nvPr/>
        </p:nvCxnSpPr>
        <p:spPr>
          <a:xfrm flipV="1">
            <a:off x="1375383" y="2404176"/>
            <a:ext cx="83788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>
            <a:stCxn id="131" idx="6"/>
            <a:endCxn id="138" idx="2"/>
          </p:cNvCxnSpPr>
          <p:nvPr/>
        </p:nvCxnSpPr>
        <p:spPr>
          <a:xfrm flipV="1">
            <a:off x="1375383" y="2404176"/>
            <a:ext cx="83788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Oval 184"/>
          <p:cNvSpPr/>
          <p:nvPr/>
        </p:nvSpPr>
        <p:spPr>
          <a:xfrm>
            <a:off x="2213271" y="266001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6" name="Straight Arrow Connector 185"/>
          <p:cNvCxnSpPr>
            <a:stCxn id="125" idx="6"/>
            <a:endCxn id="185" idx="2"/>
          </p:cNvCxnSpPr>
          <p:nvPr/>
        </p:nvCxnSpPr>
        <p:spPr>
          <a:xfrm>
            <a:off x="1375383" y="1788466"/>
            <a:ext cx="83788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>
            <a:stCxn id="129" idx="6"/>
            <a:endCxn id="185" idx="2"/>
          </p:cNvCxnSpPr>
          <p:nvPr/>
        </p:nvCxnSpPr>
        <p:spPr>
          <a:xfrm>
            <a:off x="1375383" y="2580193"/>
            <a:ext cx="83788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>
            <a:stCxn id="126" idx="6"/>
            <a:endCxn id="185" idx="2"/>
          </p:cNvCxnSpPr>
          <p:nvPr/>
        </p:nvCxnSpPr>
        <p:spPr>
          <a:xfrm>
            <a:off x="1375383" y="2190401"/>
            <a:ext cx="83788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30" idx="6"/>
            <a:endCxn id="185" idx="2"/>
          </p:cNvCxnSpPr>
          <p:nvPr/>
        </p:nvCxnSpPr>
        <p:spPr>
          <a:xfrm flipV="1">
            <a:off x="1375383" y="2819118"/>
            <a:ext cx="83788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31" idx="6"/>
            <a:endCxn id="185" idx="2"/>
          </p:cNvCxnSpPr>
          <p:nvPr/>
        </p:nvCxnSpPr>
        <p:spPr>
          <a:xfrm flipV="1">
            <a:off x="1375383" y="2819118"/>
            <a:ext cx="83788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Oval 190"/>
          <p:cNvSpPr/>
          <p:nvPr/>
        </p:nvSpPr>
        <p:spPr>
          <a:xfrm>
            <a:off x="2213271" y="310243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Arrow Connector 191"/>
          <p:cNvCxnSpPr>
            <a:stCxn id="125" idx="6"/>
            <a:endCxn id="191" idx="2"/>
          </p:cNvCxnSpPr>
          <p:nvPr/>
        </p:nvCxnSpPr>
        <p:spPr>
          <a:xfrm>
            <a:off x="1375383" y="1788466"/>
            <a:ext cx="83788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/>
          <p:cNvCxnSpPr>
            <a:stCxn id="126" idx="6"/>
            <a:endCxn id="191" idx="2"/>
          </p:cNvCxnSpPr>
          <p:nvPr/>
        </p:nvCxnSpPr>
        <p:spPr>
          <a:xfrm>
            <a:off x="1375383" y="2190401"/>
            <a:ext cx="83788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29" idx="6"/>
            <a:endCxn id="191" idx="2"/>
          </p:cNvCxnSpPr>
          <p:nvPr/>
        </p:nvCxnSpPr>
        <p:spPr>
          <a:xfrm>
            <a:off x="1375383" y="2580193"/>
            <a:ext cx="83788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stCxn id="130" idx="6"/>
            <a:endCxn id="191" idx="2"/>
          </p:cNvCxnSpPr>
          <p:nvPr/>
        </p:nvCxnSpPr>
        <p:spPr>
          <a:xfrm>
            <a:off x="1375383" y="2987530"/>
            <a:ext cx="83788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/>
          <p:cNvCxnSpPr>
            <a:stCxn id="131" idx="6"/>
            <a:endCxn id="191" idx="2"/>
          </p:cNvCxnSpPr>
          <p:nvPr/>
        </p:nvCxnSpPr>
        <p:spPr>
          <a:xfrm flipV="1">
            <a:off x="1375383" y="3261531"/>
            <a:ext cx="83788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1738579" y="1629365"/>
            <a:ext cx="2439241" cy="191900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8" name="Straight Arrow Connector 197"/>
          <p:cNvCxnSpPr>
            <a:stCxn id="124" idx="6"/>
          </p:cNvCxnSpPr>
          <p:nvPr/>
        </p:nvCxnSpPr>
        <p:spPr>
          <a:xfrm>
            <a:off x="2531472" y="1966199"/>
            <a:ext cx="1957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>
            <a:stCxn id="185" idx="6"/>
          </p:cNvCxnSpPr>
          <p:nvPr/>
        </p:nvCxnSpPr>
        <p:spPr>
          <a:xfrm>
            <a:off x="2531472" y="2819118"/>
            <a:ext cx="1957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>
            <a:stCxn id="138" idx="6"/>
          </p:cNvCxnSpPr>
          <p:nvPr/>
        </p:nvCxnSpPr>
        <p:spPr>
          <a:xfrm>
            <a:off x="2531472" y="2404176"/>
            <a:ext cx="1957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urved Connector 213"/>
          <p:cNvCxnSpPr/>
          <p:nvPr/>
        </p:nvCxnSpPr>
        <p:spPr>
          <a:xfrm flipV="1">
            <a:off x="2251425" y="1914453"/>
            <a:ext cx="280047" cy="116847"/>
          </a:xfrm>
          <a:prstGeom prst="curved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Curved Connector 214"/>
          <p:cNvCxnSpPr/>
          <p:nvPr/>
        </p:nvCxnSpPr>
        <p:spPr>
          <a:xfrm flipV="1">
            <a:off x="2251425" y="2349501"/>
            <a:ext cx="280047" cy="116847"/>
          </a:xfrm>
          <a:prstGeom prst="curved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Curved Connector 215"/>
          <p:cNvCxnSpPr/>
          <p:nvPr/>
        </p:nvCxnSpPr>
        <p:spPr>
          <a:xfrm flipV="1">
            <a:off x="2213271" y="2771411"/>
            <a:ext cx="280047" cy="116847"/>
          </a:xfrm>
          <a:prstGeom prst="curved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Curved Connector 217"/>
          <p:cNvCxnSpPr/>
          <p:nvPr/>
        </p:nvCxnSpPr>
        <p:spPr>
          <a:xfrm flipV="1">
            <a:off x="2225647" y="3203107"/>
            <a:ext cx="280047" cy="116847"/>
          </a:xfrm>
          <a:prstGeom prst="curved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9" name="TextBox 218"/>
          <p:cNvSpPr txBox="1"/>
          <p:nvPr/>
        </p:nvSpPr>
        <p:spPr>
          <a:xfrm>
            <a:off x="5622890" y="1725674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0.2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5631639" y="2239886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0.8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5640335" y="2681904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0.6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5652908" y="3085872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0.4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6426460" y="1932019"/>
            <a:ext cx="24185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</a:rPr>
              <a:t>No assumptions about relations.</a:t>
            </a:r>
          </a:p>
        </p:txBody>
      </p:sp>
      <p:cxnSp>
        <p:nvCxnSpPr>
          <p:cNvPr id="224" name="Straight Arrow Connector 223"/>
          <p:cNvCxnSpPr/>
          <p:nvPr/>
        </p:nvCxnSpPr>
        <p:spPr>
          <a:xfrm>
            <a:off x="2523334" y="3269297"/>
            <a:ext cx="1957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rc 13"/>
          <p:cNvSpPr/>
          <p:nvPr/>
        </p:nvSpPr>
        <p:spPr>
          <a:xfrm flipV="1">
            <a:off x="2217509" y="4714685"/>
            <a:ext cx="305825" cy="239726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Arc 143"/>
          <p:cNvSpPr/>
          <p:nvPr/>
        </p:nvSpPr>
        <p:spPr>
          <a:xfrm flipV="1">
            <a:off x="2228786" y="5146788"/>
            <a:ext cx="305825" cy="239726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Arc 144"/>
          <p:cNvSpPr/>
          <p:nvPr/>
        </p:nvSpPr>
        <p:spPr>
          <a:xfrm flipV="1">
            <a:off x="2199869" y="5991698"/>
            <a:ext cx="305825" cy="239726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Arc 145"/>
          <p:cNvSpPr/>
          <p:nvPr/>
        </p:nvSpPr>
        <p:spPr>
          <a:xfrm flipV="1">
            <a:off x="2209092" y="5533508"/>
            <a:ext cx="305825" cy="239726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20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080" y="204074"/>
            <a:ext cx="8686800" cy="1143000"/>
          </a:xfrm>
        </p:spPr>
        <p:txBody>
          <a:bodyPr>
            <a:normAutofit/>
          </a:bodyPr>
          <a:lstStyle/>
          <a:p>
            <a:r>
              <a:rPr lang="en-US" dirty="0"/>
              <a:t>O</a:t>
            </a:r>
            <a:r>
              <a:rPr lang="en-US" dirty="0" smtClean="0"/>
              <a:t>bject labels have rich relations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44996" y="437528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590236" y="4401706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015338" y="2717320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755467" y="273319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6272035" y="334881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844749" y="405708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786322" y="402013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836968" y="334881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0"/>
          </p:cNvCxnSpPr>
          <p:nvPr/>
        </p:nvCxnSpPr>
        <p:spPr>
          <a:xfrm flipH="1">
            <a:off x="6003850" y="3620416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5"/>
            <a:endCxn id="10" idx="0"/>
          </p:cNvCxnSpPr>
          <p:nvPr/>
        </p:nvCxnSpPr>
        <p:spPr>
          <a:xfrm>
            <a:off x="6543637" y="3620416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6"/>
            <a:endCxn id="11" idx="2"/>
          </p:cNvCxnSpPr>
          <p:nvPr/>
        </p:nvCxnSpPr>
        <p:spPr>
          <a:xfrm>
            <a:off x="6590236" y="3507915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0" name="Rounded Rectangular Callout 29"/>
          <p:cNvSpPr/>
          <p:nvPr/>
        </p:nvSpPr>
        <p:spPr>
          <a:xfrm>
            <a:off x="6779165" y="1523484"/>
            <a:ext cx="1380196" cy="858071"/>
          </a:xfrm>
          <a:prstGeom prst="wedgeRoundRectCallout">
            <a:avLst>
              <a:gd name="adj1" fmla="val -29912"/>
              <a:gd name="adj2" fmla="val 16085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Exclusion</a:t>
            </a:r>
            <a:endParaRPr lang="en-US" dirty="0"/>
          </a:p>
        </p:txBody>
      </p:sp>
      <p:sp>
        <p:nvSpPr>
          <p:cNvPr id="31" name="Rounded Rectangular Callout 30"/>
          <p:cNvSpPr/>
          <p:nvPr/>
        </p:nvSpPr>
        <p:spPr>
          <a:xfrm>
            <a:off x="4276504" y="1859249"/>
            <a:ext cx="1568245" cy="858071"/>
          </a:xfrm>
          <a:prstGeom prst="wedgeRoundRectCallout">
            <a:avLst>
              <a:gd name="adj1" fmla="val 61952"/>
              <a:gd name="adj2" fmla="val 140296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Hierarchical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123478" y="2679692"/>
            <a:ext cx="2475461" cy="1776997"/>
          </a:xfrm>
          <a:prstGeom prst="ellipse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2792977" y="2947585"/>
            <a:ext cx="1677565" cy="1120660"/>
          </a:xfrm>
          <a:prstGeom prst="ellipse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316080" y="3175979"/>
            <a:ext cx="1324416" cy="9507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1186323" y="3174011"/>
            <a:ext cx="1324416" cy="950725"/>
          </a:xfrm>
          <a:prstGeom prst="ellipse">
            <a:avLst/>
          </a:prstGeom>
          <a:solidFill>
            <a:schemeClr val="accent4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154686" y="2679692"/>
            <a:ext cx="66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Dog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399859" y="3323249"/>
            <a:ext cx="66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Cat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09205" y="3420051"/>
            <a:ext cx="66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Corgi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640496" y="3435017"/>
            <a:ext cx="958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Puppy</a:t>
            </a:r>
            <a:endParaRPr lang="en-US" dirty="0"/>
          </a:p>
        </p:txBody>
      </p:sp>
      <p:sp>
        <p:nvSpPr>
          <p:cNvPr id="42" name="Rounded Rectangular Callout 41"/>
          <p:cNvSpPr/>
          <p:nvPr/>
        </p:nvSpPr>
        <p:spPr>
          <a:xfrm>
            <a:off x="6096224" y="5247956"/>
            <a:ext cx="1380196" cy="858071"/>
          </a:xfrm>
          <a:prstGeom prst="wedgeRoundRectCallout">
            <a:avLst>
              <a:gd name="adj1" fmla="val -23522"/>
              <a:gd name="adj2" fmla="val -170146"/>
              <a:gd name="adj3" fmla="val 16667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Overlap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55232" y="5415809"/>
            <a:ext cx="57601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C0504D"/>
                </a:solidFill>
              </a:rPr>
              <a:t>Softmax</a:t>
            </a:r>
            <a:r>
              <a:rPr lang="en-US" sz="2400" dirty="0" smtClean="0">
                <a:solidFill>
                  <a:srgbClr val="C0504D"/>
                </a:solidFill>
              </a:rPr>
              <a:t>: all labels are mutually exclusive </a:t>
            </a:r>
            <a:r>
              <a:rPr lang="en-US" sz="2400" dirty="0" smtClean="0">
                <a:solidFill>
                  <a:srgbClr val="C0504D"/>
                </a:solidFill>
                <a:sym typeface="Wingdings"/>
              </a:rPr>
              <a:t></a:t>
            </a:r>
            <a:endParaRPr lang="en-US" sz="2400" dirty="0" smtClean="0">
              <a:solidFill>
                <a:srgbClr val="C0504D"/>
              </a:solidFill>
            </a:endParaRPr>
          </a:p>
          <a:p>
            <a:r>
              <a:rPr lang="en-US" sz="2400" dirty="0" smtClean="0">
                <a:solidFill>
                  <a:srgbClr val="C0504D"/>
                </a:solidFill>
              </a:rPr>
              <a:t>Logistic Regression: all labels overlap </a:t>
            </a:r>
            <a:r>
              <a:rPr lang="en-US" sz="2400" dirty="0" smtClean="0">
                <a:solidFill>
                  <a:srgbClr val="C0504D"/>
                </a:solidFill>
                <a:sym typeface="Wingdings"/>
              </a:rPr>
              <a:t></a:t>
            </a:r>
            <a:endParaRPr lang="en-US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675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 animBg="1"/>
      <p:bldP spid="10" grpId="0" animBg="1"/>
      <p:bldP spid="31" grpId="0" animBg="1"/>
      <p:bldP spid="36" grpId="0" animBg="1"/>
      <p:bldP spid="37" grpId="0" animBg="1"/>
      <p:bldP spid="40" grpId="0"/>
      <p:bldP spid="41" grpId="0"/>
      <p:bldP spid="42" grpId="0" animBg="1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5689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Goal: A new classification model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R</a:t>
            </a:r>
            <a:r>
              <a:rPr lang="en-US" dirty="0" smtClean="0"/>
              <a:t>espects real world label relations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17528" y="3577179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917528" y="4011042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917528" y="3113576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934463" y="4431173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12" name="Oval 11"/>
          <p:cNvSpPr/>
          <p:nvPr/>
        </p:nvSpPr>
        <p:spPr>
          <a:xfrm>
            <a:off x="2155455" y="3215853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99366" y="303812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999366" y="344005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99366" y="3829847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9366" y="4237184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9366" y="463892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13" idx="6"/>
            <a:endCxn id="12" idx="2"/>
          </p:cNvCxnSpPr>
          <p:nvPr/>
        </p:nvCxnSpPr>
        <p:spPr>
          <a:xfrm>
            <a:off x="1317567" y="3197221"/>
            <a:ext cx="837888" cy="1777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4" idx="6"/>
            <a:endCxn id="12" idx="2"/>
          </p:cNvCxnSpPr>
          <p:nvPr/>
        </p:nvCxnSpPr>
        <p:spPr>
          <a:xfrm flipV="1">
            <a:off x="1317567" y="3374954"/>
            <a:ext cx="837888" cy="2242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5" idx="6"/>
            <a:endCxn id="12" idx="2"/>
          </p:cNvCxnSpPr>
          <p:nvPr/>
        </p:nvCxnSpPr>
        <p:spPr>
          <a:xfrm flipV="1">
            <a:off x="1317567" y="3374954"/>
            <a:ext cx="837888" cy="6139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6"/>
            <a:endCxn id="12" idx="2"/>
          </p:cNvCxnSpPr>
          <p:nvPr/>
        </p:nvCxnSpPr>
        <p:spPr>
          <a:xfrm flipV="1">
            <a:off x="1317567" y="3374954"/>
            <a:ext cx="837888" cy="1021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6"/>
            <a:endCxn id="12" idx="2"/>
          </p:cNvCxnSpPr>
          <p:nvPr/>
        </p:nvCxnSpPr>
        <p:spPr>
          <a:xfrm flipV="1">
            <a:off x="1317567" y="3374954"/>
            <a:ext cx="837888" cy="142306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2155455" y="3653830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>
            <a:stCxn id="13" idx="6"/>
            <a:endCxn id="23" idx="2"/>
          </p:cNvCxnSpPr>
          <p:nvPr/>
        </p:nvCxnSpPr>
        <p:spPr>
          <a:xfrm>
            <a:off x="1317567" y="3197221"/>
            <a:ext cx="837888" cy="6157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4" idx="6"/>
            <a:endCxn id="23" idx="2"/>
          </p:cNvCxnSpPr>
          <p:nvPr/>
        </p:nvCxnSpPr>
        <p:spPr>
          <a:xfrm>
            <a:off x="1317567" y="3599156"/>
            <a:ext cx="837888" cy="213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5" idx="6"/>
            <a:endCxn id="23" idx="2"/>
          </p:cNvCxnSpPr>
          <p:nvPr/>
        </p:nvCxnSpPr>
        <p:spPr>
          <a:xfrm flipV="1">
            <a:off x="1317567" y="3812931"/>
            <a:ext cx="837888" cy="1760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6" idx="6"/>
            <a:endCxn id="23" idx="2"/>
          </p:cNvCxnSpPr>
          <p:nvPr/>
        </p:nvCxnSpPr>
        <p:spPr>
          <a:xfrm flipV="1">
            <a:off x="1317567" y="3812931"/>
            <a:ext cx="837888" cy="5833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7" idx="6"/>
            <a:endCxn id="23" idx="2"/>
          </p:cNvCxnSpPr>
          <p:nvPr/>
        </p:nvCxnSpPr>
        <p:spPr>
          <a:xfrm flipV="1">
            <a:off x="1317567" y="3812931"/>
            <a:ext cx="837888" cy="985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2155455" y="4068772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>
            <a:stCxn id="13" idx="6"/>
            <a:endCxn id="29" idx="2"/>
          </p:cNvCxnSpPr>
          <p:nvPr/>
        </p:nvCxnSpPr>
        <p:spPr>
          <a:xfrm>
            <a:off x="1317567" y="3197221"/>
            <a:ext cx="837888" cy="10306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5" idx="6"/>
            <a:endCxn id="29" idx="2"/>
          </p:cNvCxnSpPr>
          <p:nvPr/>
        </p:nvCxnSpPr>
        <p:spPr>
          <a:xfrm>
            <a:off x="1317567" y="3988948"/>
            <a:ext cx="837888" cy="238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4" idx="6"/>
            <a:endCxn id="29" idx="2"/>
          </p:cNvCxnSpPr>
          <p:nvPr/>
        </p:nvCxnSpPr>
        <p:spPr>
          <a:xfrm>
            <a:off x="1317567" y="3599156"/>
            <a:ext cx="837888" cy="628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6" idx="6"/>
            <a:endCxn id="29" idx="2"/>
          </p:cNvCxnSpPr>
          <p:nvPr/>
        </p:nvCxnSpPr>
        <p:spPr>
          <a:xfrm flipV="1">
            <a:off x="1317567" y="4227873"/>
            <a:ext cx="837888" cy="168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7" idx="6"/>
            <a:endCxn id="29" idx="2"/>
          </p:cNvCxnSpPr>
          <p:nvPr/>
        </p:nvCxnSpPr>
        <p:spPr>
          <a:xfrm flipV="1">
            <a:off x="1317567" y="4227873"/>
            <a:ext cx="837888" cy="5701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2155455" y="4511185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>
            <a:stCxn id="13" idx="6"/>
            <a:endCxn id="35" idx="2"/>
          </p:cNvCxnSpPr>
          <p:nvPr/>
        </p:nvCxnSpPr>
        <p:spPr>
          <a:xfrm>
            <a:off x="1317567" y="3197221"/>
            <a:ext cx="837888" cy="14730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6"/>
            <a:endCxn id="35" idx="2"/>
          </p:cNvCxnSpPr>
          <p:nvPr/>
        </p:nvCxnSpPr>
        <p:spPr>
          <a:xfrm>
            <a:off x="1317567" y="3599156"/>
            <a:ext cx="837888" cy="10711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5" idx="6"/>
            <a:endCxn id="35" idx="2"/>
          </p:cNvCxnSpPr>
          <p:nvPr/>
        </p:nvCxnSpPr>
        <p:spPr>
          <a:xfrm>
            <a:off x="1317567" y="3988948"/>
            <a:ext cx="837888" cy="6813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6" idx="6"/>
            <a:endCxn id="35" idx="2"/>
          </p:cNvCxnSpPr>
          <p:nvPr/>
        </p:nvCxnSpPr>
        <p:spPr>
          <a:xfrm>
            <a:off x="1317567" y="4396285"/>
            <a:ext cx="837888" cy="2740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7" idx="6"/>
            <a:endCxn id="35" idx="2"/>
          </p:cNvCxnSpPr>
          <p:nvPr/>
        </p:nvCxnSpPr>
        <p:spPr>
          <a:xfrm flipV="1">
            <a:off x="1317567" y="4670286"/>
            <a:ext cx="837888" cy="1277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1940368" y="3003843"/>
            <a:ext cx="4502422" cy="207000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5849097" y="3419154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66032" y="3857131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5866032" y="4272073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866032" y="4683120"/>
            <a:ext cx="106843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010586" y="3114923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019335" y="3629135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0.8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028031" y="4071153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040604" y="4510403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0.1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712968" y="4589740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3952368" y="459851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3342190" y="296705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sp>
        <p:nvSpPr>
          <p:cNvPr id="56" name="TextBox 55"/>
          <p:cNvSpPr txBox="1"/>
          <p:nvPr/>
        </p:nvSpPr>
        <p:spPr>
          <a:xfrm>
            <a:off x="5082319" y="298293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57" name="Oval 56"/>
          <p:cNvSpPr/>
          <p:nvPr/>
        </p:nvSpPr>
        <p:spPr>
          <a:xfrm>
            <a:off x="3598887" y="359854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3171601" y="4306821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4113174" y="4269869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5163820" y="3598548"/>
            <a:ext cx="318201" cy="31820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>
            <a:stCxn id="57" idx="3"/>
            <a:endCxn id="58" idx="0"/>
          </p:cNvCxnSpPr>
          <p:nvPr/>
        </p:nvCxnSpPr>
        <p:spPr>
          <a:xfrm flipH="1">
            <a:off x="3330702" y="3870150"/>
            <a:ext cx="314784" cy="436671"/>
          </a:xfrm>
          <a:prstGeom prst="straightConnector1">
            <a:avLst/>
          </a:prstGeom>
          <a:ln w="57150" cmpd="sng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57" idx="5"/>
            <a:endCxn id="59" idx="0"/>
          </p:cNvCxnSpPr>
          <p:nvPr/>
        </p:nvCxnSpPr>
        <p:spPr>
          <a:xfrm>
            <a:off x="3870489" y="3870150"/>
            <a:ext cx="401786" cy="399719"/>
          </a:xfrm>
          <a:prstGeom prst="straightConnector1">
            <a:avLst/>
          </a:prstGeom>
          <a:ln w="57150" cmpd="sng">
            <a:solidFill>
              <a:srgbClr val="F7964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57" idx="6"/>
            <a:endCxn id="60" idx="2"/>
          </p:cNvCxnSpPr>
          <p:nvPr/>
        </p:nvCxnSpPr>
        <p:spPr>
          <a:xfrm>
            <a:off x="3917088" y="3757649"/>
            <a:ext cx="1246732" cy="0"/>
          </a:xfrm>
          <a:prstGeom prst="straightConnector1">
            <a:avLst/>
          </a:prstGeom>
          <a:ln w="57150" cmpd="sng">
            <a:headEnd type="none"/>
            <a:tailEnd type="non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2" idx="6"/>
            <a:endCxn id="57" idx="1"/>
          </p:cNvCxnSpPr>
          <p:nvPr/>
        </p:nvCxnSpPr>
        <p:spPr>
          <a:xfrm>
            <a:off x="2473656" y="3374954"/>
            <a:ext cx="1171830" cy="2701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3" idx="6"/>
            <a:endCxn id="60" idx="3"/>
          </p:cNvCxnSpPr>
          <p:nvPr/>
        </p:nvCxnSpPr>
        <p:spPr>
          <a:xfrm>
            <a:off x="2473656" y="3812931"/>
            <a:ext cx="2736763" cy="572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29" idx="6"/>
            <a:endCxn id="59" idx="2"/>
          </p:cNvCxnSpPr>
          <p:nvPr/>
        </p:nvCxnSpPr>
        <p:spPr>
          <a:xfrm>
            <a:off x="2473656" y="4227873"/>
            <a:ext cx="1639518" cy="2010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35" idx="6"/>
            <a:endCxn id="58" idx="2"/>
          </p:cNvCxnSpPr>
          <p:nvPr/>
        </p:nvCxnSpPr>
        <p:spPr>
          <a:xfrm flipV="1">
            <a:off x="2473656" y="4465922"/>
            <a:ext cx="697945" cy="2043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953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Model + Knowledge Graph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642532" y="3863691"/>
            <a:ext cx="2625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377718" y="3463694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Corgi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377718" y="3897557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Puppy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377718" y="3000091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Dog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66" y="2966225"/>
            <a:ext cx="1270001" cy="17511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94653" y="4317688"/>
            <a:ext cx="1388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Cat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1969676" y="2890358"/>
            <a:ext cx="1658135" cy="20700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Visual </a:t>
            </a:r>
          </a:p>
          <a:p>
            <a:pPr algn="ctr"/>
            <a:r>
              <a:rPr lang="en-US" sz="2400" dirty="0" smtClean="0"/>
              <a:t>Model</a:t>
            </a:r>
          </a:p>
          <a:p>
            <a:pPr algn="ctr"/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6724343" y="3892656"/>
            <a:ext cx="60335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470776" y="3001438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479525" y="3515650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0.8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88221" y="3957668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0.9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500794" y="4396918"/>
            <a:ext cx="59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0.1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5442817" y="2901143"/>
            <a:ext cx="1639881" cy="20700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Knowledge </a:t>
            </a:r>
          </a:p>
          <a:p>
            <a:pPr algn="ctr"/>
            <a:r>
              <a:rPr lang="en-US" sz="2400" dirty="0" smtClean="0"/>
              <a:t>Graph</a:t>
            </a:r>
          </a:p>
        </p:txBody>
      </p:sp>
      <p:sp>
        <p:nvSpPr>
          <p:cNvPr id="61" name="Left-Right Arrow 60"/>
          <p:cNvSpPr/>
          <p:nvPr/>
        </p:nvSpPr>
        <p:spPr>
          <a:xfrm>
            <a:off x="3721982" y="3281255"/>
            <a:ext cx="1579715" cy="1498097"/>
          </a:xfrm>
          <a:prstGeom prst="leftRightArrow">
            <a:avLst>
              <a:gd name="adj1" fmla="val 50000"/>
              <a:gd name="adj2" fmla="val 3095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Joint Inference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779206" y="5768361"/>
            <a:ext cx="4364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Assumption in this work:</a:t>
            </a:r>
          </a:p>
          <a:p>
            <a:r>
              <a:rPr lang="en-US" sz="2000" b="1" dirty="0" smtClean="0">
                <a:solidFill>
                  <a:schemeClr val="accent2"/>
                </a:solidFill>
              </a:rPr>
              <a:t>Knowledge graph is given and fixed</a:t>
            </a:r>
            <a:r>
              <a:rPr lang="en-US" b="1" dirty="0" smtClean="0">
                <a:solidFill>
                  <a:schemeClr val="accent2"/>
                </a:solidFill>
              </a:rPr>
              <a:t>. 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243108" y="5294840"/>
            <a:ext cx="0" cy="40895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3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Encoding prior knowledge (HEX graph)</a:t>
            </a:r>
          </a:p>
          <a:p>
            <a:r>
              <a:rPr lang="en-US" dirty="0" smtClean="0"/>
              <a:t>Classification model</a:t>
            </a:r>
          </a:p>
          <a:p>
            <a:r>
              <a:rPr lang="en-US" dirty="0" smtClean="0"/>
              <a:t>Efficient Exact Inference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645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3154</TotalTime>
  <Words>1501</Words>
  <Application>Microsoft Macintosh PowerPoint</Application>
  <PresentationFormat>On-screen Show (4:3)</PresentationFormat>
  <Paragraphs>612</Paragraphs>
  <Slides>37</Slides>
  <Notes>37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Office Theme</vt:lpstr>
      <vt:lpstr>Equation</vt:lpstr>
      <vt:lpstr>Large-Scale Object Recognition using Label Relation Graphs</vt:lpstr>
      <vt:lpstr>Object Classification</vt:lpstr>
      <vt:lpstr>Object Classification</vt:lpstr>
      <vt:lpstr>Object Classification</vt:lpstr>
      <vt:lpstr>Object Classification</vt:lpstr>
      <vt:lpstr>Object labels have rich relations</vt:lpstr>
      <vt:lpstr>Goal: A new classification model </vt:lpstr>
      <vt:lpstr>Visual Model + Knowledge Graph</vt:lpstr>
      <vt:lpstr>Agenda</vt:lpstr>
      <vt:lpstr>Agenda</vt:lpstr>
      <vt:lpstr>Hierarchy and Exclusion (HEX) Graph</vt:lpstr>
      <vt:lpstr>Examples of HEX graphs</vt:lpstr>
      <vt:lpstr>State Space: Legal label configurations</vt:lpstr>
      <vt:lpstr>State Space: Legal label configurations</vt:lpstr>
      <vt:lpstr>State Space: Legal label configurations</vt:lpstr>
      <vt:lpstr>Agenda</vt:lpstr>
      <vt:lpstr>HEX Classification Model</vt:lpstr>
      <vt:lpstr>HEX Classification Model</vt:lpstr>
      <vt:lpstr>HEX Classification Model</vt:lpstr>
      <vt:lpstr>HEX Classification Model</vt:lpstr>
      <vt:lpstr>HEX Classification Model</vt:lpstr>
      <vt:lpstr>Special Case of HEX Model</vt:lpstr>
      <vt:lpstr>Learning</vt:lpstr>
      <vt:lpstr>Agenda</vt:lpstr>
      <vt:lpstr>Naïve Exact Inference is Intractable</vt:lpstr>
      <vt:lpstr>Observation 1: Exclusions are good</vt:lpstr>
      <vt:lpstr>Observation 2: Equivalent graphs</vt:lpstr>
      <vt:lpstr>Observation 2: Equivalent graphs</vt:lpstr>
      <vt:lpstr>HEX Graph Inference</vt:lpstr>
      <vt:lpstr>Agenda</vt:lpstr>
      <vt:lpstr>Exp 1: Learning with weak labels</vt:lpstr>
      <vt:lpstr>Exp 1: Learning with weak labels</vt:lpstr>
      <vt:lpstr>Exp 1: Learning with weak labels</vt:lpstr>
      <vt:lpstr>Exp 1: Learning with weak labels</vt:lpstr>
      <vt:lpstr>Exp 2: Zero-Shot Recognition using Object-Attribute Knowledge</vt:lpstr>
      <vt:lpstr>Related Work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Large-Scale Object Recognition using a Knowledge Graph</dc:title>
  <dc:creator>Jia</dc:creator>
  <cp:lastModifiedBy>Jia</cp:lastModifiedBy>
  <cp:revision>2059</cp:revision>
  <dcterms:created xsi:type="dcterms:W3CDTF">2014-07-28T04:29:55Z</dcterms:created>
  <dcterms:modified xsi:type="dcterms:W3CDTF">2014-10-05T21:56:26Z</dcterms:modified>
</cp:coreProperties>
</file>

<file path=docProps/thumbnail.jpeg>
</file>